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Lst>
  <p:sldSz cx="18288000" cy="10287000"/>
  <p:notesSz cx="6858000" cy="9144000"/>
  <p:embeddedFontLst>
    <p:embeddedFont>
      <p:font typeface="Arimo" panose="020B0604020202020204" pitchFamily="34" charset="0"/>
      <p:regular r:id="rId11"/>
    </p:embeddedFont>
    <p:embeddedFont>
      <p:font typeface="Arimo Bold" panose="020B0704020202020204" pitchFamily="34" charset="0"/>
      <p:regular r:id="rId12"/>
    </p:embeddedFont>
    <p:embeddedFont>
      <p:font typeface="Arimo Bold Italics" panose="020B0704020202090204" pitchFamily="34" charset="0"/>
      <p:regular r:id="rId13"/>
    </p:embeddedFont>
    <p:embeddedFont>
      <p:font typeface="Arimo Italics" panose="020B0604020202090204" pitchFamily="34" charset="0"/>
      <p:regular r:id="rId14"/>
    </p:embeddedFont>
    <p:embeddedFont>
      <p:font typeface="Canva Sans" panose="020B0503030501040103" pitchFamily="34" charset="0"/>
      <p:regular r:id="rId15"/>
    </p:embeddedFont>
    <p:embeddedFont>
      <p:font typeface="Canva Sans Bold" panose="020B0803030501040103" pitchFamily="34" charset="0"/>
      <p:regular r:id="rId16"/>
    </p:embeddedFont>
    <p:embeddedFont>
      <p:font typeface="Canva Sans Bold Italics" panose="020B0803030501040103" pitchFamily="34" charset="0"/>
      <p:regular r:id="rId17"/>
    </p:embeddedFont>
    <p:embeddedFont>
      <p:font typeface="Canva Sans Italics" panose="020B0503030501040103" pitchFamily="34" charset="0"/>
      <p:regular r:id="rId18"/>
    </p:embeddedFont>
    <p:embeddedFont>
      <p:font typeface="Canva Sans Medium" panose="020B0603030501040103" pitchFamily="34" charset="0"/>
      <p:regular r:id="rId19"/>
    </p:embeddedFont>
    <p:embeddedFont>
      <p:font typeface="Canva Sans Medium Italics" panose="020B0603030501040103" pitchFamily="34" charset="0"/>
      <p:regular r:id="rId20"/>
    </p:embeddedFont>
    <p:embeddedFont>
      <p:font typeface="Times New Roman" panose="02020603050405020304" pitchFamily="18" charset="0"/>
      <p:regular r:id="rId21"/>
    </p:embeddedFont>
    <p:embeddedFont>
      <p:font typeface="Times New Roman Bold" panose="02030802070405020303" pitchFamily="18" charset="0"/>
      <p:regular r:id="rId22"/>
    </p:embeddedFont>
    <p:embeddedFont>
      <p:font typeface="Times New Roman Bold Italics" panose="02030802070405090303" pitchFamily="18" charset="0"/>
      <p:regular r:id="rId23"/>
    </p:embeddedFont>
    <p:embeddedFont>
      <p:font typeface="Times New Roman Italics" panose="02030502070405090303" pitchFamily="18" charset="0"/>
      <p:regular r:id="rId24"/>
    </p:embeddedFont>
    <p:embeddedFont>
      <p:font typeface="Times New Roman Medium" panose="02030502070405020303" pitchFamily="18" charset="0"/>
      <p:regular r:id="rId25"/>
    </p:embeddedFont>
    <p:embeddedFont>
      <p:font typeface="Times New Roman Medium Italics" panose="02030502070405090303" pitchFamily="18" charset="0"/>
      <p:regular r:id="rId26"/>
    </p:embeddedFont>
    <p:embeddedFont>
      <p:font typeface="Times New Roman Semi-Bold" panose="02030702070405020303" pitchFamily="18" charset="0"/>
      <p:regular r:id="rId27"/>
    </p:embeddedFont>
    <p:embeddedFont>
      <p:font typeface="Times New Roman Semi-Bold Italics" panose="02030702070405090303" pitchFamily="18" charset="0"/>
      <p:regular r:id="rId28"/>
    </p:embeddedFont>
    <p:embeddedFont>
      <p:font typeface="Times New Roman Ultra-Bold" panose="02030902070405020303" pitchFamily="18"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3.fntdata" /><Relationship Id="rId18" Type="http://schemas.openxmlformats.org/officeDocument/2006/relationships/font" Target="fonts/font8.fntdata" /><Relationship Id="rId26" Type="http://schemas.openxmlformats.org/officeDocument/2006/relationships/font" Target="fonts/font16.fntdata" /><Relationship Id="rId3" Type="http://schemas.openxmlformats.org/officeDocument/2006/relationships/slide" Target="slides/slide2.xml" /><Relationship Id="rId21" Type="http://schemas.openxmlformats.org/officeDocument/2006/relationships/font" Target="fonts/font11.fntdata" /><Relationship Id="rId7" Type="http://schemas.openxmlformats.org/officeDocument/2006/relationships/slide" Target="slides/slide6.xml" /><Relationship Id="rId12" Type="http://schemas.openxmlformats.org/officeDocument/2006/relationships/font" Target="fonts/font2.fntdata" /><Relationship Id="rId17" Type="http://schemas.openxmlformats.org/officeDocument/2006/relationships/font" Target="fonts/font7.fntdata" /><Relationship Id="rId25" Type="http://schemas.openxmlformats.org/officeDocument/2006/relationships/font" Target="fonts/font15.fntdata"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font" Target="fonts/font6.fntdata" /><Relationship Id="rId20" Type="http://schemas.openxmlformats.org/officeDocument/2006/relationships/font" Target="fonts/font10.fntdata" /><Relationship Id="rId29" Type="http://schemas.openxmlformats.org/officeDocument/2006/relationships/font" Target="fonts/font19.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24" Type="http://schemas.openxmlformats.org/officeDocument/2006/relationships/font" Target="fonts/font14.fntdata"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font" Target="fonts/font5.fntdata" /><Relationship Id="rId23" Type="http://schemas.openxmlformats.org/officeDocument/2006/relationships/font" Target="fonts/font13.fntdata" /><Relationship Id="rId28" Type="http://schemas.openxmlformats.org/officeDocument/2006/relationships/font" Target="fonts/font18.fntdata" /><Relationship Id="rId10" Type="http://schemas.openxmlformats.org/officeDocument/2006/relationships/slide" Target="slides/slide9.xml" /><Relationship Id="rId19" Type="http://schemas.openxmlformats.org/officeDocument/2006/relationships/font" Target="fonts/font9.fntdata"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4.fntdata" /><Relationship Id="rId22" Type="http://schemas.openxmlformats.org/officeDocument/2006/relationships/font" Target="fonts/font12.fntdata" /><Relationship Id="rId27" Type="http://schemas.openxmlformats.org/officeDocument/2006/relationships/font" Target="fonts/font17.fntdata" /><Relationship Id="rId30"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png" /><Relationship Id="rId1" Type="http://schemas.openxmlformats.org/officeDocument/2006/relationships/slideLayout" Target="../slideLayouts/slideLayout7.xml" /><Relationship Id="rId4" Type="http://schemas.openxmlformats.org/officeDocument/2006/relationships/image" Target="../media/image4.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7.xml" /><Relationship Id="rId5" Type="http://schemas.openxmlformats.org/officeDocument/2006/relationships/image" Target="../media/image8.png" /><Relationship Id="rId4" Type="http://schemas.openxmlformats.org/officeDocument/2006/relationships/image" Target="../media/image7.svg" /></Relationships>
</file>

<file path=ppt/slides/_rels/slide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5.png" /><Relationship Id="rId1" Type="http://schemas.openxmlformats.org/officeDocument/2006/relationships/slideLayout" Target="../slideLayouts/slideLayout7.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png" /></Relationships>
</file>

<file path=ppt/slides/_rels/slide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71461" cy="10910591"/>
          </a:xfrm>
          <a:custGeom>
            <a:avLst/>
            <a:gdLst/>
            <a:ahLst/>
            <a:cxnLst/>
            <a:rect l="l" t="t" r="r" b="b"/>
            <a:pathLst>
              <a:path w="18571461" h="10910591">
                <a:moveTo>
                  <a:pt x="0" y="0"/>
                </a:moveTo>
                <a:lnTo>
                  <a:pt x="18571461" y="0"/>
                </a:lnTo>
                <a:lnTo>
                  <a:pt x="18571461" y="10910591"/>
                </a:lnTo>
                <a:lnTo>
                  <a:pt x="0" y="10910591"/>
                </a:lnTo>
                <a:lnTo>
                  <a:pt x="0" y="0"/>
                </a:lnTo>
                <a:close/>
              </a:path>
            </a:pathLst>
          </a:custGeom>
          <a:blipFill>
            <a:blip r:embed="rId2"/>
            <a:stretch>
              <a:fillRect l="-17460" t="-27171" r="-15934"/>
            </a:stretch>
          </a:blipFill>
        </p:spPr>
      </p:sp>
      <p:sp>
        <p:nvSpPr>
          <p:cNvPr id="3" name="AutoShape 3"/>
          <p:cNvSpPr/>
          <p:nvPr/>
        </p:nvSpPr>
        <p:spPr>
          <a:xfrm rot="-2700000">
            <a:off x="-1017791" y="-974560"/>
            <a:ext cx="8522941" cy="17874064"/>
          </a:xfrm>
          <a:prstGeom prst="rect">
            <a:avLst/>
          </a:prstGeom>
          <a:solidFill>
            <a:srgbClr val="000000"/>
          </a:solidFill>
        </p:spPr>
      </p:sp>
      <p:grpSp>
        <p:nvGrpSpPr>
          <p:cNvPr id="4" name="Group 4"/>
          <p:cNvGrpSpPr>
            <a:grpSpLocks noChangeAspect="1"/>
          </p:cNvGrpSpPr>
          <p:nvPr/>
        </p:nvGrpSpPr>
        <p:grpSpPr>
          <a:xfrm>
            <a:off x="10273861" y="1664392"/>
            <a:ext cx="7112877" cy="7112877"/>
            <a:chOff x="0" y="0"/>
            <a:chExt cx="6350000" cy="6350000"/>
          </a:xfrm>
        </p:grpSpPr>
        <p:sp>
          <p:nvSpPr>
            <p:cNvPr id="5" name="Freeform 5"/>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39473" r="-36842"/>
              </a:stretch>
            </a:blipFill>
          </p:spPr>
        </p:sp>
        <p:sp>
          <p:nvSpPr>
            <p:cNvPr id="6" name="Freeform 6"/>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FFFFF"/>
            </a:solidFill>
          </p:spPr>
        </p:sp>
      </p:grpSp>
      <p:sp>
        <p:nvSpPr>
          <p:cNvPr id="7" name="AutoShape 7"/>
          <p:cNvSpPr/>
          <p:nvPr/>
        </p:nvSpPr>
        <p:spPr>
          <a:xfrm>
            <a:off x="1351101" y="8767745"/>
            <a:ext cx="7869099" cy="0"/>
          </a:xfrm>
          <a:prstGeom prst="line">
            <a:avLst/>
          </a:prstGeom>
          <a:ln w="19050" cap="flat">
            <a:solidFill>
              <a:srgbClr val="FFFFFF"/>
            </a:solidFill>
            <a:prstDash val="solid"/>
            <a:headEnd type="none" w="sm" len="sm"/>
            <a:tailEnd type="none" w="sm" len="sm"/>
          </a:ln>
        </p:spPr>
      </p:sp>
      <p:sp>
        <p:nvSpPr>
          <p:cNvPr id="8" name="TextBox 8"/>
          <p:cNvSpPr txBox="1"/>
          <p:nvPr/>
        </p:nvSpPr>
        <p:spPr>
          <a:xfrm>
            <a:off x="1351101" y="3267899"/>
            <a:ext cx="7999490" cy="5105400"/>
          </a:xfrm>
          <a:prstGeom prst="rect">
            <a:avLst/>
          </a:prstGeom>
        </p:spPr>
        <p:txBody>
          <a:bodyPr lIns="0" tIns="0" rIns="0" bIns="0" rtlCol="0" anchor="t">
            <a:spAutoFit/>
          </a:bodyPr>
          <a:lstStyle/>
          <a:p>
            <a:pPr marL="0" lvl="0" indent="0">
              <a:lnSpc>
                <a:spcPts val="9450"/>
              </a:lnSpc>
              <a:spcBef>
                <a:spcPct val="0"/>
              </a:spcBef>
            </a:pPr>
            <a:r>
              <a:rPr lang="en-US" sz="10500" u="none" strike="noStrike">
                <a:solidFill>
                  <a:srgbClr val="FFFFFF"/>
                </a:solidFill>
                <a:latin typeface="Times New Roman Bold"/>
              </a:rPr>
              <a:t>Inductive </a:t>
            </a:r>
          </a:p>
          <a:p>
            <a:pPr marL="0" lvl="0" indent="0">
              <a:lnSpc>
                <a:spcPts val="9450"/>
              </a:lnSpc>
              <a:spcBef>
                <a:spcPct val="0"/>
              </a:spcBef>
            </a:pPr>
            <a:r>
              <a:rPr lang="en-US" sz="10500" u="none" strike="noStrike">
                <a:solidFill>
                  <a:srgbClr val="FFFFFF"/>
                </a:solidFill>
                <a:latin typeface="Times New Roman Bold"/>
              </a:rPr>
              <a:t>Bias in Machine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4547"/>
        </a:solidFill>
        <a:effectLst/>
      </p:bgPr>
    </p:bg>
    <p:spTree>
      <p:nvGrpSpPr>
        <p:cNvPr id="1" name=""/>
        <p:cNvGrpSpPr/>
        <p:nvPr/>
      </p:nvGrpSpPr>
      <p:grpSpPr>
        <a:xfrm>
          <a:off x="0" y="0"/>
          <a:ext cx="0" cy="0"/>
          <a:chOff x="0" y="0"/>
          <a:chExt cx="0" cy="0"/>
        </a:xfrm>
      </p:grpSpPr>
      <p:sp>
        <p:nvSpPr>
          <p:cNvPr id="2" name="Freeform 2"/>
          <p:cNvSpPr/>
          <p:nvPr/>
        </p:nvSpPr>
        <p:spPr>
          <a:xfrm>
            <a:off x="9218" y="0"/>
            <a:ext cx="18278782" cy="10292190"/>
          </a:xfrm>
          <a:custGeom>
            <a:avLst/>
            <a:gdLst/>
            <a:ahLst/>
            <a:cxnLst/>
            <a:rect l="l" t="t" r="r" b="b"/>
            <a:pathLst>
              <a:path w="18278782" h="10292190">
                <a:moveTo>
                  <a:pt x="0" y="0"/>
                </a:moveTo>
                <a:lnTo>
                  <a:pt x="18278782" y="0"/>
                </a:lnTo>
                <a:lnTo>
                  <a:pt x="18278782" y="10292190"/>
                </a:lnTo>
                <a:lnTo>
                  <a:pt x="0" y="10292190"/>
                </a:lnTo>
                <a:lnTo>
                  <a:pt x="0" y="0"/>
                </a:lnTo>
                <a:close/>
              </a:path>
            </a:pathLst>
          </a:custGeom>
          <a:blipFill>
            <a:blip r:embed="rId2"/>
            <a:stretch>
              <a:fillRect/>
            </a:stretch>
          </a:blipFill>
        </p:spPr>
      </p:sp>
      <p:sp>
        <p:nvSpPr>
          <p:cNvPr id="3" name="AutoShape 3"/>
          <p:cNvSpPr/>
          <p:nvPr/>
        </p:nvSpPr>
        <p:spPr>
          <a:xfrm>
            <a:off x="1351101" y="8767745"/>
            <a:ext cx="7869099" cy="0"/>
          </a:xfrm>
          <a:prstGeom prst="line">
            <a:avLst/>
          </a:prstGeom>
          <a:ln w="19050" cap="flat">
            <a:solidFill>
              <a:srgbClr val="0A4547"/>
            </a:solidFill>
            <a:prstDash val="solid"/>
            <a:headEnd type="none" w="sm" len="sm"/>
            <a:tailEnd type="none" w="sm" len="sm"/>
          </a:ln>
        </p:spPr>
      </p:sp>
      <p:sp>
        <p:nvSpPr>
          <p:cNvPr id="4" name="Freeform 4"/>
          <p:cNvSpPr/>
          <p:nvPr/>
        </p:nvSpPr>
        <p:spPr>
          <a:xfrm>
            <a:off x="-39485" y="0"/>
            <a:ext cx="19061342" cy="11002037"/>
          </a:xfrm>
          <a:custGeom>
            <a:avLst/>
            <a:gdLst/>
            <a:ahLst/>
            <a:cxnLst/>
            <a:rect l="l" t="t" r="r" b="b"/>
            <a:pathLst>
              <a:path w="19061342" h="11002037">
                <a:moveTo>
                  <a:pt x="0" y="0"/>
                </a:moveTo>
                <a:lnTo>
                  <a:pt x="19061342" y="0"/>
                </a:lnTo>
                <a:lnTo>
                  <a:pt x="19061342" y="11002037"/>
                </a:lnTo>
                <a:lnTo>
                  <a:pt x="0" y="11002037"/>
                </a:lnTo>
                <a:lnTo>
                  <a:pt x="0" y="0"/>
                </a:lnTo>
                <a:close/>
              </a:path>
            </a:pathLst>
          </a:custGeom>
          <a:blipFill>
            <a:blip r:embed="rId3"/>
            <a:stretch>
              <a:fillRect l="-7504" t="-11600" r="-7504"/>
            </a:stretch>
          </a:blipFill>
        </p:spPr>
      </p:sp>
      <p:sp>
        <p:nvSpPr>
          <p:cNvPr id="5" name="TextBox 5"/>
          <p:cNvSpPr txBox="1"/>
          <p:nvPr/>
        </p:nvSpPr>
        <p:spPr>
          <a:xfrm>
            <a:off x="1384300" y="5825654"/>
            <a:ext cx="7999490" cy="2705100"/>
          </a:xfrm>
          <a:prstGeom prst="rect">
            <a:avLst/>
          </a:prstGeom>
        </p:spPr>
        <p:txBody>
          <a:bodyPr lIns="0" tIns="0" rIns="0" bIns="0" rtlCol="0" anchor="t">
            <a:spAutoFit/>
          </a:bodyPr>
          <a:lstStyle/>
          <a:p>
            <a:pPr marL="0" lvl="0" indent="0">
              <a:lnSpc>
                <a:spcPts val="9450"/>
              </a:lnSpc>
              <a:spcBef>
                <a:spcPct val="0"/>
              </a:spcBef>
            </a:pPr>
            <a:r>
              <a:rPr lang="en-US" sz="10500" u="none" strike="noStrike">
                <a:solidFill>
                  <a:srgbClr val="E4EDEF"/>
                </a:solidFill>
                <a:latin typeface="Times New Roman Bold"/>
              </a:rPr>
              <a:t>WHAT IS BIAS ?</a:t>
            </a:r>
          </a:p>
        </p:txBody>
      </p:sp>
      <p:grpSp>
        <p:nvGrpSpPr>
          <p:cNvPr id="6" name="Group 6"/>
          <p:cNvGrpSpPr>
            <a:grpSpLocks noChangeAspect="1"/>
          </p:cNvGrpSpPr>
          <p:nvPr/>
        </p:nvGrpSpPr>
        <p:grpSpPr>
          <a:xfrm>
            <a:off x="10273861" y="1664392"/>
            <a:ext cx="7112877" cy="7112877"/>
            <a:chOff x="0" y="0"/>
            <a:chExt cx="6350000" cy="6350000"/>
          </a:xfrm>
        </p:grpSpPr>
        <p:sp>
          <p:nvSpPr>
            <p:cNvPr id="7" name="Freeform 7"/>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38888" r="-25000"/>
              </a:stretch>
            </a:blipFill>
          </p:spPr>
        </p:sp>
        <p:sp>
          <p:nvSpPr>
            <p:cNvPr id="8" name="Freeform 8"/>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0A4547"/>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4547"/>
        </a:solidFill>
        <a:effectLst/>
      </p:bgPr>
    </p:bg>
    <p:spTree>
      <p:nvGrpSpPr>
        <p:cNvPr id="1" name=""/>
        <p:cNvGrpSpPr/>
        <p:nvPr/>
      </p:nvGrpSpPr>
      <p:grpSpPr>
        <a:xfrm>
          <a:off x="0" y="0"/>
          <a:ext cx="0" cy="0"/>
          <a:chOff x="0" y="0"/>
          <a:chExt cx="0" cy="0"/>
        </a:xfrm>
      </p:grpSpPr>
      <p:sp>
        <p:nvSpPr>
          <p:cNvPr id="2" name="Freeform 2"/>
          <p:cNvSpPr/>
          <p:nvPr/>
        </p:nvSpPr>
        <p:spPr>
          <a:xfrm>
            <a:off x="0" y="-5190"/>
            <a:ext cx="18278782" cy="10292190"/>
          </a:xfrm>
          <a:custGeom>
            <a:avLst/>
            <a:gdLst/>
            <a:ahLst/>
            <a:cxnLst/>
            <a:rect l="l" t="t" r="r" b="b"/>
            <a:pathLst>
              <a:path w="18278782" h="10292190">
                <a:moveTo>
                  <a:pt x="0" y="0"/>
                </a:moveTo>
                <a:lnTo>
                  <a:pt x="18278782" y="0"/>
                </a:lnTo>
                <a:lnTo>
                  <a:pt x="18278782" y="10292190"/>
                </a:lnTo>
                <a:lnTo>
                  <a:pt x="0" y="10292190"/>
                </a:lnTo>
                <a:lnTo>
                  <a:pt x="0" y="0"/>
                </a:lnTo>
                <a:close/>
              </a:path>
            </a:pathLst>
          </a:custGeom>
          <a:blipFill>
            <a:blip r:embed="rId2"/>
            <a:stretch>
              <a:fillRect/>
            </a:stretch>
          </a:blipFill>
        </p:spPr>
      </p:sp>
      <p:sp>
        <p:nvSpPr>
          <p:cNvPr id="3" name="AutoShape 3"/>
          <p:cNvSpPr/>
          <p:nvPr/>
        </p:nvSpPr>
        <p:spPr>
          <a:xfrm rot="-5400000">
            <a:off x="4045952" y="5226917"/>
            <a:ext cx="10463359" cy="0"/>
          </a:xfrm>
          <a:prstGeom prst="line">
            <a:avLst/>
          </a:prstGeom>
          <a:ln w="9525" cap="flat">
            <a:solidFill>
              <a:srgbClr val="35696B"/>
            </a:solidFill>
            <a:prstDash val="solid"/>
            <a:headEnd type="none" w="sm" len="sm"/>
            <a:tailEnd type="none" w="sm" len="sm"/>
          </a:ln>
        </p:spPr>
      </p:sp>
      <p:sp>
        <p:nvSpPr>
          <p:cNvPr id="4" name="AutoShape 4"/>
          <p:cNvSpPr/>
          <p:nvPr/>
        </p:nvSpPr>
        <p:spPr>
          <a:xfrm rot="-5400000">
            <a:off x="9950046" y="5226917"/>
            <a:ext cx="10463359" cy="0"/>
          </a:xfrm>
          <a:prstGeom prst="line">
            <a:avLst/>
          </a:prstGeom>
          <a:ln w="9525" cap="flat">
            <a:solidFill>
              <a:srgbClr val="35696B"/>
            </a:solidFill>
            <a:prstDash val="solid"/>
            <a:headEnd type="none" w="sm" len="sm"/>
            <a:tailEnd type="none" w="sm" len="sm"/>
          </a:ln>
        </p:spPr>
      </p:sp>
      <p:sp>
        <p:nvSpPr>
          <p:cNvPr id="5" name="AutoShape 5"/>
          <p:cNvSpPr/>
          <p:nvPr/>
        </p:nvSpPr>
        <p:spPr>
          <a:xfrm rot="-5400000">
            <a:off x="-2060098" y="5226917"/>
            <a:ext cx="10463359" cy="0"/>
          </a:xfrm>
          <a:prstGeom prst="line">
            <a:avLst/>
          </a:prstGeom>
          <a:ln w="9525" cap="flat">
            <a:solidFill>
              <a:srgbClr val="35696B"/>
            </a:solidFill>
            <a:prstDash val="solid"/>
            <a:headEnd type="none" w="sm" len="sm"/>
            <a:tailEnd type="none" w="sm" len="sm"/>
          </a:ln>
        </p:spPr>
      </p:sp>
      <p:sp>
        <p:nvSpPr>
          <p:cNvPr id="6" name="Freeform 6"/>
          <p:cNvSpPr/>
          <p:nvPr/>
        </p:nvSpPr>
        <p:spPr>
          <a:xfrm>
            <a:off x="-2048798" y="-1192189"/>
            <a:ext cx="20495570" cy="11479189"/>
          </a:xfrm>
          <a:custGeom>
            <a:avLst/>
            <a:gdLst/>
            <a:ahLst/>
            <a:cxnLst/>
            <a:rect l="l" t="t" r="r" b="b"/>
            <a:pathLst>
              <a:path w="20495570" h="11479189">
                <a:moveTo>
                  <a:pt x="0" y="0"/>
                </a:moveTo>
                <a:lnTo>
                  <a:pt x="20495571" y="0"/>
                </a:lnTo>
                <a:lnTo>
                  <a:pt x="20495571" y="11479189"/>
                </a:lnTo>
                <a:lnTo>
                  <a:pt x="0" y="11479189"/>
                </a:lnTo>
                <a:lnTo>
                  <a:pt x="0" y="0"/>
                </a:lnTo>
                <a:close/>
              </a:path>
            </a:pathLst>
          </a:custGeom>
          <a:blipFill>
            <a:blip r:embed="rId3"/>
            <a:stretch>
              <a:fillRect/>
            </a:stretch>
          </a:blipFill>
        </p:spPr>
      </p:sp>
      <p:sp>
        <p:nvSpPr>
          <p:cNvPr id="7" name="TextBox 7"/>
          <p:cNvSpPr txBox="1"/>
          <p:nvPr/>
        </p:nvSpPr>
        <p:spPr>
          <a:xfrm>
            <a:off x="6732977" y="684063"/>
            <a:ext cx="3768908" cy="1599259"/>
          </a:xfrm>
          <a:prstGeom prst="rect">
            <a:avLst/>
          </a:prstGeom>
        </p:spPr>
        <p:txBody>
          <a:bodyPr lIns="0" tIns="0" rIns="0" bIns="0" rtlCol="0" anchor="t">
            <a:spAutoFit/>
          </a:bodyPr>
          <a:lstStyle/>
          <a:p>
            <a:pPr marL="0" lvl="0" indent="0" algn="ctr">
              <a:lnSpc>
                <a:spcPts val="10818"/>
              </a:lnSpc>
            </a:pPr>
            <a:r>
              <a:rPr lang="en-US" sz="9834">
                <a:solidFill>
                  <a:srgbClr val="FFFFFF"/>
                </a:solidFill>
                <a:latin typeface="Times New Roman"/>
              </a:rPr>
              <a:t>BIAS</a:t>
            </a:r>
          </a:p>
        </p:txBody>
      </p:sp>
      <p:grpSp>
        <p:nvGrpSpPr>
          <p:cNvPr id="8" name="Group 8"/>
          <p:cNvGrpSpPr/>
          <p:nvPr/>
        </p:nvGrpSpPr>
        <p:grpSpPr>
          <a:xfrm>
            <a:off x="0" y="2499064"/>
            <a:ext cx="18278782" cy="10022785"/>
            <a:chOff x="0" y="0"/>
            <a:chExt cx="25014183" cy="13716000"/>
          </a:xfrm>
        </p:grpSpPr>
        <p:sp>
          <p:nvSpPr>
            <p:cNvPr id="9" name="Freeform 9"/>
            <p:cNvSpPr/>
            <p:nvPr/>
          </p:nvSpPr>
          <p:spPr>
            <a:xfrm>
              <a:off x="0" y="0"/>
              <a:ext cx="25014183" cy="13716000"/>
            </a:xfrm>
            <a:custGeom>
              <a:avLst/>
              <a:gdLst/>
              <a:ahLst/>
              <a:cxnLst/>
              <a:rect l="l" t="t" r="r" b="b"/>
              <a:pathLst>
                <a:path w="25014183" h="13716000">
                  <a:moveTo>
                    <a:pt x="0" y="0"/>
                  </a:moveTo>
                  <a:lnTo>
                    <a:pt x="25014183" y="0"/>
                  </a:lnTo>
                  <a:lnTo>
                    <a:pt x="25014183" y="13716000"/>
                  </a:lnTo>
                  <a:lnTo>
                    <a:pt x="0" y="13716000"/>
                  </a:lnTo>
                  <a:close/>
                </a:path>
              </a:pathLst>
            </a:custGeom>
            <a:solidFill>
              <a:srgbClr val="09151A">
                <a:alpha val="74902"/>
              </a:srgbClr>
            </a:solidFill>
          </p:spPr>
        </p:sp>
      </p:grpSp>
      <p:sp>
        <p:nvSpPr>
          <p:cNvPr id="10" name="TextBox 10"/>
          <p:cNvSpPr txBox="1"/>
          <p:nvPr/>
        </p:nvSpPr>
        <p:spPr>
          <a:xfrm>
            <a:off x="2295888" y="3357672"/>
            <a:ext cx="13687006" cy="5626402"/>
          </a:xfrm>
          <a:prstGeom prst="rect">
            <a:avLst/>
          </a:prstGeom>
        </p:spPr>
        <p:txBody>
          <a:bodyPr lIns="0" tIns="0" rIns="0" bIns="0" rtlCol="0" anchor="t">
            <a:spAutoFit/>
          </a:bodyPr>
          <a:lstStyle/>
          <a:p>
            <a:pPr algn="ctr">
              <a:lnSpc>
                <a:spcPts val="6228"/>
              </a:lnSpc>
              <a:spcBef>
                <a:spcPct val="0"/>
              </a:spcBef>
            </a:pPr>
            <a:r>
              <a:rPr lang="en-US" sz="4984">
                <a:solidFill>
                  <a:srgbClr val="FFFFFF"/>
                </a:solidFill>
                <a:latin typeface="Times New Roman"/>
              </a:rPr>
              <a:t>Bias is defined as the average squared difference between predictions and true values. It's a measure of how good your model fits the datą. Zero bias would mean that the model captures the true data generating process perfectly. Both your training and validation loss would go to zero. That is unrealistic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grpSp>
        <p:nvGrpSpPr>
          <p:cNvPr id="5" name="Group 5"/>
          <p:cNvGrpSpPr/>
          <p:nvPr/>
        </p:nvGrpSpPr>
        <p:grpSpPr>
          <a:xfrm>
            <a:off x="9385350" y="6387809"/>
            <a:ext cx="8689975" cy="4186755"/>
            <a:chOff x="0" y="0"/>
            <a:chExt cx="11586633" cy="5582340"/>
          </a:xfrm>
        </p:grpSpPr>
        <p:sp>
          <p:nvSpPr>
            <p:cNvPr id="6" name="Freeform 6"/>
            <p:cNvSpPr/>
            <p:nvPr/>
          </p:nvSpPr>
          <p:spPr>
            <a:xfrm>
              <a:off x="0" y="0"/>
              <a:ext cx="5689600" cy="5582340"/>
            </a:xfrm>
            <a:custGeom>
              <a:avLst/>
              <a:gdLst/>
              <a:ahLst/>
              <a:cxnLst/>
              <a:rect l="l" t="t" r="r" b="b"/>
              <a:pathLst>
                <a:path w="5689600" h="5582340">
                  <a:moveTo>
                    <a:pt x="0" y="0"/>
                  </a:moveTo>
                  <a:lnTo>
                    <a:pt x="5689600" y="0"/>
                  </a:lnTo>
                  <a:lnTo>
                    <a:pt x="5689600" y="5582340"/>
                  </a:lnTo>
                  <a:lnTo>
                    <a:pt x="0" y="5582340"/>
                  </a:lnTo>
                  <a:lnTo>
                    <a:pt x="0" y="0"/>
                  </a:lnTo>
                  <a:close/>
                </a:path>
              </a:pathLst>
            </a:custGeom>
            <a:blipFill>
              <a:blip r:embed="rId3">
                <a:extLst>
                  <a:ext uri="{96DAC541-7B7A-43D3-8B79-37D633B846F1}">
                    <asvg:svgBlip xmlns:asvg="http://schemas.microsoft.com/office/drawing/2016/SVG/main" r:embed="rId4"/>
                  </a:ext>
                </a:extLst>
              </a:blip>
              <a:stretch>
                <a:fillRect l="-11559" r="-121039"/>
              </a:stretch>
            </a:blipFill>
          </p:spPr>
        </p:sp>
        <p:sp>
          <p:nvSpPr>
            <p:cNvPr id="7" name="Freeform 7"/>
            <p:cNvSpPr/>
            <p:nvPr/>
          </p:nvSpPr>
          <p:spPr>
            <a:xfrm>
              <a:off x="5897033" y="0"/>
              <a:ext cx="5689600" cy="5582340"/>
            </a:xfrm>
            <a:custGeom>
              <a:avLst/>
              <a:gdLst/>
              <a:ahLst/>
              <a:cxnLst/>
              <a:rect l="l" t="t" r="r" b="b"/>
              <a:pathLst>
                <a:path w="5689600" h="5582340">
                  <a:moveTo>
                    <a:pt x="0" y="0"/>
                  </a:moveTo>
                  <a:lnTo>
                    <a:pt x="5689600" y="0"/>
                  </a:lnTo>
                  <a:lnTo>
                    <a:pt x="5689600" y="5582340"/>
                  </a:lnTo>
                  <a:lnTo>
                    <a:pt x="0" y="5582340"/>
                  </a:lnTo>
                  <a:lnTo>
                    <a:pt x="0" y="0"/>
                  </a:lnTo>
                  <a:close/>
                </a:path>
              </a:pathLst>
            </a:custGeom>
            <a:blipFill>
              <a:blip r:embed="rId3">
                <a:extLst>
                  <a:ext uri="{96DAC541-7B7A-43D3-8B79-37D633B846F1}">
                    <asvg:svgBlip xmlns:asvg="http://schemas.microsoft.com/office/drawing/2016/SVG/main" r:embed="rId4"/>
                  </a:ext>
                </a:extLst>
              </a:blip>
              <a:stretch>
                <a:fillRect l="-11559" r="-121039"/>
              </a:stretch>
            </a:blipFill>
          </p:spPr>
        </p:sp>
      </p:grpSp>
      <p:sp>
        <p:nvSpPr>
          <p:cNvPr id="8" name="Freeform 8" descr="preencoded.png"/>
          <p:cNvSpPr/>
          <p:nvPr/>
        </p:nvSpPr>
        <p:spPr>
          <a:xfrm>
            <a:off x="11393204" y="1028700"/>
            <a:ext cx="5512605" cy="8229600"/>
          </a:xfrm>
          <a:custGeom>
            <a:avLst/>
            <a:gdLst/>
            <a:ahLst/>
            <a:cxnLst/>
            <a:rect l="l" t="t" r="r" b="b"/>
            <a:pathLst>
              <a:path w="5512605" h="8229600">
                <a:moveTo>
                  <a:pt x="0" y="0"/>
                </a:moveTo>
                <a:lnTo>
                  <a:pt x="5512605" y="0"/>
                </a:lnTo>
                <a:lnTo>
                  <a:pt x="5512605" y="8229600"/>
                </a:lnTo>
                <a:lnTo>
                  <a:pt x="0" y="8229600"/>
                </a:lnTo>
                <a:lnTo>
                  <a:pt x="0" y="0"/>
                </a:lnTo>
                <a:close/>
              </a:path>
            </a:pathLst>
          </a:custGeom>
          <a:blipFill>
            <a:blip r:embed="rId5"/>
            <a:stretch>
              <a:fillRect r="-320"/>
            </a:stretch>
          </a:blipFill>
        </p:spPr>
      </p:sp>
      <p:grpSp>
        <p:nvGrpSpPr>
          <p:cNvPr id="9" name="Group 9"/>
          <p:cNvGrpSpPr/>
          <p:nvPr/>
        </p:nvGrpSpPr>
        <p:grpSpPr>
          <a:xfrm>
            <a:off x="673338" y="1129627"/>
            <a:ext cx="9663171" cy="7707624"/>
            <a:chOff x="0" y="0"/>
            <a:chExt cx="12884228" cy="10276832"/>
          </a:xfrm>
        </p:grpSpPr>
        <p:sp>
          <p:nvSpPr>
            <p:cNvPr id="10" name="TextBox 10"/>
            <p:cNvSpPr txBox="1"/>
            <p:nvPr/>
          </p:nvSpPr>
          <p:spPr>
            <a:xfrm>
              <a:off x="0" y="-161925"/>
              <a:ext cx="12884228" cy="3441557"/>
            </a:xfrm>
            <a:prstGeom prst="rect">
              <a:avLst/>
            </a:prstGeom>
          </p:spPr>
          <p:txBody>
            <a:bodyPr lIns="0" tIns="0" rIns="0" bIns="0" rtlCol="0" anchor="t">
              <a:spAutoFit/>
            </a:bodyPr>
            <a:lstStyle/>
            <a:p>
              <a:pPr marL="0" lvl="0" indent="0">
                <a:lnSpc>
                  <a:spcPts val="9736"/>
                </a:lnSpc>
              </a:pPr>
              <a:r>
                <a:rPr lang="en-US" sz="8113">
                  <a:solidFill>
                    <a:srgbClr val="F5F0F0"/>
                  </a:solidFill>
                  <a:latin typeface="Times New Roman"/>
                </a:rPr>
                <a:t>Introduction to Inductive Bias</a:t>
              </a:r>
            </a:p>
          </p:txBody>
        </p:sp>
        <p:sp>
          <p:nvSpPr>
            <p:cNvPr id="11" name="TextBox 11"/>
            <p:cNvSpPr txBox="1"/>
            <p:nvPr/>
          </p:nvSpPr>
          <p:spPr>
            <a:xfrm>
              <a:off x="0" y="3666872"/>
              <a:ext cx="12884228" cy="6609960"/>
            </a:xfrm>
            <a:prstGeom prst="rect">
              <a:avLst/>
            </a:prstGeom>
          </p:spPr>
          <p:txBody>
            <a:bodyPr lIns="0" tIns="0" rIns="0" bIns="0" rtlCol="0" anchor="t">
              <a:spAutoFit/>
            </a:bodyPr>
            <a:lstStyle/>
            <a:p>
              <a:pPr marL="0" lvl="0" indent="0">
                <a:lnSpc>
                  <a:spcPts val="4883"/>
                </a:lnSpc>
              </a:pPr>
              <a:r>
                <a:rPr lang="en-US" sz="3756">
                  <a:solidFill>
                    <a:srgbClr val="F5F0F0"/>
                  </a:solidFill>
                  <a:latin typeface="Times New Roman"/>
                </a:rPr>
                <a:t>Every machine learning model requires some type of architecture design and some initial assumptions about the data, to analyze. every belief that we make about the data is a form of inductive bias. Inductive biases play an important role in the ability of machine learning models to generalize to the unseen data</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18" y="0"/>
            <a:ext cx="18278782" cy="10292190"/>
          </a:xfrm>
          <a:custGeom>
            <a:avLst/>
            <a:gdLst/>
            <a:ahLst/>
            <a:cxnLst/>
            <a:rect l="l" t="t" r="r" b="b"/>
            <a:pathLst>
              <a:path w="18278782" h="10292190">
                <a:moveTo>
                  <a:pt x="0" y="0"/>
                </a:moveTo>
                <a:lnTo>
                  <a:pt x="18278782" y="0"/>
                </a:lnTo>
                <a:lnTo>
                  <a:pt x="18278782" y="10292190"/>
                </a:lnTo>
                <a:lnTo>
                  <a:pt x="0" y="10292190"/>
                </a:lnTo>
                <a:lnTo>
                  <a:pt x="0" y="0"/>
                </a:lnTo>
                <a:close/>
              </a:path>
            </a:pathLst>
          </a:custGeom>
          <a:blipFill>
            <a:blip r:embed="rId2"/>
            <a:stretch>
              <a:fillRect/>
            </a:stretch>
          </a:blipFill>
        </p:spPr>
      </p:sp>
      <p:grpSp>
        <p:nvGrpSpPr>
          <p:cNvPr id="3" name="Group 3"/>
          <p:cNvGrpSpPr/>
          <p:nvPr/>
        </p:nvGrpSpPr>
        <p:grpSpPr>
          <a:xfrm>
            <a:off x="2018017" y="15314"/>
            <a:ext cx="17818284" cy="10022785"/>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Freeform 5"/>
          <p:cNvSpPr/>
          <p:nvPr/>
        </p:nvSpPr>
        <p:spPr>
          <a:xfrm>
            <a:off x="9144000" y="778109"/>
            <a:ext cx="8367994" cy="8730782"/>
          </a:xfrm>
          <a:custGeom>
            <a:avLst/>
            <a:gdLst/>
            <a:ahLst/>
            <a:cxnLst/>
            <a:rect l="l" t="t" r="r" b="b"/>
            <a:pathLst>
              <a:path w="8367994" h="8730782">
                <a:moveTo>
                  <a:pt x="0" y="0"/>
                </a:moveTo>
                <a:lnTo>
                  <a:pt x="8367994" y="0"/>
                </a:lnTo>
                <a:lnTo>
                  <a:pt x="8367994" y="8730782"/>
                </a:lnTo>
                <a:lnTo>
                  <a:pt x="0" y="8730782"/>
                </a:lnTo>
                <a:lnTo>
                  <a:pt x="0" y="0"/>
                </a:lnTo>
                <a:close/>
              </a:path>
            </a:pathLst>
          </a:custGeom>
          <a:blipFill>
            <a:blip r:embed="rId3"/>
            <a:stretch>
              <a:fillRect l="-16229" r="-22883"/>
            </a:stretch>
          </a:blipFill>
        </p:spPr>
      </p:sp>
      <p:grpSp>
        <p:nvGrpSpPr>
          <p:cNvPr id="6" name="Group 6"/>
          <p:cNvGrpSpPr/>
          <p:nvPr/>
        </p:nvGrpSpPr>
        <p:grpSpPr>
          <a:xfrm>
            <a:off x="776006" y="778109"/>
            <a:ext cx="8367994" cy="8730782"/>
            <a:chOff x="0" y="0"/>
            <a:chExt cx="2830655" cy="2953376"/>
          </a:xfrm>
        </p:grpSpPr>
        <p:sp>
          <p:nvSpPr>
            <p:cNvPr id="7" name="Freeform 7"/>
            <p:cNvSpPr/>
            <p:nvPr/>
          </p:nvSpPr>
          <p:spPr>
            <a:xfrm>
              <a:off x="0" y="0"/>
              <a:ext cx="2830655" cy="2953376"/>
            </a:xfrm>
            <a:custGeom>
              <a:avLst/>
              <a:gdLst/>
              <a:ahLst/>
              <a:cxnLst/>
              <a:rect l="l" t="t" r="r" b="b"/>
              <a:pathLst>
                <a:path w="2830655" h="2953376">
                  <a:moveTo>
                    <a:pt x="0" y="0"/>
                  </a:moveTo>
                  <a:lnTo>
                    <a:pt x="2830655" y="0"/>
                  </a:lnTo>
                  <a:lnTo>
                    <a:pt x="2830655" y="2953376"/>
                  </a:lnTo>
                  <a:lnTo>
                    <a:pt x="0" y="2953376"/>
                  </a:lnTo>
                  <a:close/>
                </a:path>
              </a:pathLst>
            </a:custGeom>
            <a:solidFill>
              <a:srgbClr val="FFFFFF">
                <a:alpha val="19608"/>
              </a:srgbClr>
            </a:solidFill>
          </p:spPr>
        </p:sp>
      </p:grpSp>
      <p:sp>
        <p:nvSpPr>
          <p:cNvPr id="8" name="TextBox 8"/>
          <p:cNvSpPr txBox="1"/>
          <p:nvPr/>
        </p:nvSpPr>
        <p:spPr>
          <a:xfrm>
            <a:off x="1920429" y="2053014"/>
            <a:ext cx="6079148" cy="6047623"/>
          </a:xfrm>
          <a:prstGeom prst="rect">
            <a:avLst/>
          </a:prstGeom>
        </p:spPr>
        <p:txBody>
          <a:bodyPr lIns="0" tIns="0" rIns="0" bIns="0" rtlCol="0" anchor="t">
            <a:spAutoFit/>
          </a:bodyPr>
          <a:lstStyle/>
          <a:p>
            <a:pPr marL="0" lvl="0" indent="0" algn="ctr">
              <a:lnSpc>
                <a:spcPts val="4766"/>
              </a:lnSpc>
              <a:spcBef>
                <a:spcPct val="0"/>
              </a:spcBef>
            </a:pPr>
            <a:r>
              <a:rPr lang="en-US" sz="3404">
                <a:solidFill>
                  <a:srgbClr val="FFFFFF"/>
                </a:solidFill>
                <a:latin typeface="Times New Roman Bold"/>
              </a:rPr>
              <a:t>Given a training dataset, we need some additional constraints or criteria to help us better fit the training samples, so that the trained model can make better predictions on the unseen samples (i.e., generalize beyond the training data). The additional constraints or criteria here are called inductive bias.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Freeform 5" descr="preencoded.png"/>
          <p:cNvSpPr/>
          <p:nvPr/>
        </p:nvSpPr>
        <p:spPr>
          <a:xfrm>
            <a:off x="0" y="0"/>
            <a:ext cx="4572000" cy="10287000"/>
          </a:xfrm>
          <a:custGeom>
            <a:avLst/>
            <a:gdLst/>
            <a:ahLst/>
            <a:cxnLst/>
            <a:rect l="l" t="t" r="r" b="b"/>
            <a:pathLst>
              <a:path w="4572000" h="10287000">
                <a:moveTo>
                  <a:pt x="0" y="0"/>
                </a:moveTo>
                <a:lnTo>
                  <a:pt x="4572000" y="0"/>
                </a:lnTo>
                <a:lnTo>
                  <a:pt x="4572000" y="10287000"/>
                </a:lnTo>
                <a:lnTo>
                  <a:pt x="0" y="10287000"/>
                </a:lnTo>
                <a:lnTo>
                  <a:pt x="0" y="0"/>
                </a:lnTo>
                <a:close/>
              </a:path>
            </a:pathLst>
          </a:custGeom>
          <a:blipFill>
            <a:blip r:embed="rId3"/>
            <a:stretch>
              <a:fillRect/>
            </a:stretch>
          </a:blipFill>
        </p:spPr>
      </p:sp>
      <p:sp>
        <p:nvSpPr>
          <p:cNvPr id="6" name="TextBox 6"/>
          <p:cNvSpPr txBox="1"/>
          <p:nvPr/>
        </p:nvSpPr>
        <p:spPr>
          <a:xfrm>
            <a:off x="5792912" y="762625"/>
            <a:ext cx="10805586" cy="1167609"/>
          </a:xfrm>
          <a:prstGeom prst="rect">
            <a:avLst/>
          </a:prstGeom>
        </p:spPr>
        <p:txBody>
          <a:bodyPr lIns="0" tIns="0" rIns="0" bIns="0" rtlCol="0" anchor="t">
            <a:spAutoFit/>
          </a:bodyPr>
          <a:lstStyle/>
          <a:p>
            <a:pPr algn="l">
              <a:lnSpc>
                <a:spcPts val="8270"/>
              </a:lnSpc>
            </a:pPr>
            <a:r>
              <a:rPr lang="en-US" sz="6616">
                <a:solidFill>
                  <a:srgbClr val="F5F0F0"/>
                </a:solidFill>
                <a:latin typeface="Times New Roman"/>
              </a:rPr>
              <a:t> Importance of Inductive Bias</a:t>
            </a:r>
          </a:p>
        </p:txBody>
      </p:sp>
      <p:grpSp>
        <p:nvGrpSpPr>
          <p:cNvPr id="7" name="Group 7"/>
          <p:cNvGrpSpPr/>
          <p:nvPr/>
        </p:nvGrpSpPr>
        <p:grpSpPr>
          <a:xfrm>
            <a:off x="6100034" y="2416522"/>
            <a:ext cx="565397" cy="565397"/>
            <a:chOff x="0" y="0"/>
            <a:chExt cx="753863" cy="753863"/>
          </a:xfrm>
        </p:grpSpPr>
        <p:sp>
          <p:nvSpPr>
            <p:cNvPr id="8" name="Freeform 8"/>
            <p:cNvSpPr/>
            <p:nvPr/>
          </p:nvSpPr>
          <p:spPr>
            <a:xfrm>
              <a:off x="6350" y="6350"/>
              <a:ext cx="741172" cy="741172"/>
            </a:xfrm>
            <a:custGeom>
              <a:avLst/>
              <a:gdLst/>
              <a:ahLst/>
              <a:cxnLst/>
              <a:rect l="l" t="t" r="r" b="b"/>
              <a:pathLst>
                <a:path w="741172" h="741172">
                  <a:moveTo>
                    <a:pt x="0" y="148209"/>
                  </a:moveTo>
                  <a:cubicBezTo>
                    <a:pt x="0" y="66421"/>
                    <a:pt x="66421" y="0"/>
                    <a:pt x="148209" y="0"/>
                  </a:cubicBezTo>
                  <a:lnTo>
                    <a:pt x="592963" y="0"/>
                  </a:lnTo>
                  <a:cubicBezTo>
                    <a:pt x="674878" y="0"/>
                    <a:pt x="741172" y="66421"/>
                    <a:pt x="741172" y="148209"/>
                  </a:cubicBezTo>
                  <a:lnTo>
                    <a:pt x="741172" y="592963"/>
                  </a:lnTo>
                  <a:cubicBezTo>
                    <a:pt x="741172" y="674878"/>
                    <a:pt x="674751" y="741172"/>
                    <a:pt x="592963" y="741172"/>
                  </a:cubicBezTo>
                  <a:lnTo>
                    <a:pt x="148209" y="741172"/>
                  </a:lnTo>
                  <a:cubicBezTo>
                    <a:pt x="66421" y="741172"/>
                    <a:pt x="0" y="674751"/>
                    <a:pt x="0" y="592963"/>
                  </a:cubicBezTo>
                  <a:close/>
                </a:path>
              </a:pathLst>
            </a:custGeom>
            <a:solidFill>
              <a:srgbClr val="003180"/>
            </a:solidFill>
          </p:spPr>
        </p:sp>
        <p:sp>
          <p:nvSpPr>
            <p:cNvPr id="9" name="Freeform 9"/>
            <p:cNvSpPr/>
            <p:nvPr/>
          </p:nvSpPr>
          <p:spPr>
            <a:xfrm>
              <a:off x="0" y="0"/>
              <a:ext cx="753872" cy="753872"/>
            </a:xfrm>
            <a:custGeom>
              <a:avLst/>
              <a:gdLst/>
              <a:ahLst/>
              <a:cxnLst/>
              <a:rect l="l" t="t" r="r" b="b"/>
              <a:pathLst>
                <a:path w="753872" h="753872">
                  <a:moveTo>
                    <a:pt x="0" y="154559"/>
                  </a:moveTo>
                  <a:cubicBezTo>
                    <a:pt x="0" y="69215"/>
                    <a:pt x="69215" y="0"/>
                    <a:pt x="154559" y="0"/>
                  </a:cubicBezTo>
                  <a:lnTo>
                    <a:pt x="599313" y="0"/>
                  </a:lnTo>
                  <a:lnTo>
                    <a:pt x="599313" y="6350"/>
                  </a:lnTo>
                  <a:lnTo>
                    <a:pt x="599313" y="0"/>
                  </a:lnTo>
                  <a:cubicBezTo>
                    <a:pt x="684657" y="0"/>
                    <a:pt x="753872" y="69215"/>
                    <a:pt x="753872" y="154559"/>
                  </a:cubicBezTo>
                  <a:lnTo>
                    <a:pt x="747522" y="154559"/>
                  </a:lnTo>
                  <a:lnTo>
                    <a:pt x="753872" y="154559"/>
                  </a:lnTo>
                  <a:lnTo>
                    <a:pt x="753872" y="599313"/>
                  </a:lnTo>
                  <a:lnTo>
                    <a:pt x="747522" y="599313"/>
                  </a:lnTo>
                  <a:lnTo>
                    <a:pt x="753872" y="599313"/>
                  </a:lnTo>
                  <a:cubicBezTo>
                    <a:pt x="753872" y="684657"/>
                    <a:pt x="684657" y="753872"/>
                    <a:pt x="599313" y="753872"/>
                  </a:cubicBezTo>
                  <a:lnTo>
                    <a:pt x="599313" y="747522"/>
                  </a:lnTo>
                  <a:lnTo>
                    <a:pt x="599313" y="753872"/>
                  </a:lnTo>
                  <a:lnTo>
                    <a:pt x="154559" y="753872"/>
                  </a:lnTo>
                  <a:lnTo>
                    <a:pt x="154559" y="747522"/>
                  </a:lnTo>
                  <a:lnTo>
                    <a:pt x="154559" y="753872"/>
                  </a:lnTo>
                  <a:cubicBezTo>
                    <a:pt x="69215" y="753872"/>
                    <a:pt x="0" y="684657"/>
                    <a:pt x="0" y="599313"/>
                  </a:cubicBezTo>
                  <a:lnTo>
                    <a:pt x="0" y="154559"/>
                  </a:lnTo>
                  <a:lnTo>
                    <a:pt x="6350" y="154559"/>
                  </a:lnTo>
                  <a:lnTo>
                    <a:pt x="0" y="154559"/>
                  </a:lnTo>
                  <a:moveTo>
                    <a:pt x="12700" y="154559"/>
                  </a:moveTo>
                  <a:lnTo>
                    <a:pt x="12700" y="599313"/>
                  </a:lnTo>
                  <a:lnTo>
                    <a:pt x="6350" y="599313"/>
                  </a:lnTo>
                  <a:lnTo>
                    <a:pt x="12700" y="599313"/>
                  </a:lnTo>
                  <a:cubicBezTo>
                    <a:pt x="12700" y="677672"/>
                    <a:pt x="76200" y="741172"/>
                    <a:pt x="154559" y="741172"/>
                  </a:cubicBezTo>
                  <a:lnTo>
                    <a:pt x="599313" y="741172"/>
                  </a:lnTo>
                  <a:cubicBezTo>
                    <a:pt x="677672" y="741172"/>
                    <a:pt x="741172" y="677672"/>
                    <a:pt x="741172" y="599313"/>
                  </a:cubicBezTo>
                  <a:lnTo>
                    <a:pt x="741172" y="154559"/>
                  </a:lnTo>
                  <a:cubicBezTo>
                    <a:pt x="741172" y="76200"/>
                    <a:pt x="677672" y="12700"/>
                    <a:pt x="599313" y="12700"/>
                  </a:cubicBezTo>
                  <a:lnTo>
                    <a:pt x="154559" y="12700"/>
                  </a:lnTo>
                  <a:lnTo>
                    <a:pt x="154559" y="6350"/>
                  </a:lnTo>
                  <a:lnTo>
                    <a:pt x="154559" y="12700"/>
                  </a:lnTo>
                  <a:cubicBezTo>
                    <a:pt x="76200" y="12700"/>
                    <a:pt x="12700" y="76200"/>
                    <a:pt x="12700" y="154559"/>
                  </a:cubicBezTo>
                  <a:close/>
                </a:path>
              </a:pathLst>
            </a:custGeom>
            <a:solidFill>
              <a:srgbClr val="194A99"/>
            </a:solidFill>
          </p:spPr>
        </p:sp>
      </p:grpSp>
      <p:sp>
        <p:nvSpPr>
          <p:cNvPr id="10" name="TextBox 10"/>
          <p:cNvSpPr txBox="1"/>
          <p:nvPr/>
        </p:nvSpPr>
        <p:spPr>
          <a:xfrm>
            <a:off x="6363206" y="2466935"/>
            <a:ext cx="19526" cy="514985"/>
          </a:xfrm>
          <a:prstGeom prst="rect">
            <a:avLst/>
          </a:prstGeom>
        </p:spPr>
        <p:txBody>
          <a:bodyPr lIns="0" tIns="0" rIns="0" bIns="0" rtlCol="0" anchor="t">
            <a:spAutoFit/>
          </a:bodyPr>
          <a:lstStyle/>
          <a:p>
            <a:pPr algn="ctr">
              <a:lnSpc>
                <a:spcPts val="3647"/>
              </a:lnSpc>
            </a:pPr>
            <a:r>
              <a:rPr lang="en-US" sz="2918">
                <a:solidFill>
                  <a:srgbClr val="E2E6E9"/>
                </a:solidFill>
                <a:latin typeface="Times New Roman"/>
              </a:rPr>
              <a:t>1</a:t>
            </a:r>
          </a:p>
        </p:txBody>
      </p:sp>
      <p:sp>
        <p:nvSpPr>
          <p:cNvPr id="11" name="TextBox 11"/>
          <p:cNvSpPr txBox="1"/>
          <p:nvPr/>
        </p:nvSpPr>
        <p:spPr>
          <a:xfrm>
            <a:off x="6841877" y="2382010"/>
            <a:ext cx="3969018" cy="916071"/>
          </a:xfrm>
          <a:prstGeom prst="rect">
            <a:avLst/>
          </a:prstGeom>
        </p:spPr>
        <p:txBody>
          <a:bodyPr lIns="0" tIns="0" rIns="0" bIns="0" rtlCol="0" anchor="t">
            <a:spAutoFit/>
          </a:bodyPr>
          <a:lstStyle/>
          <a:p>
            <a:pPr algn="l">
              <a:lnSpc>
                <a:spcPts val="3437"/>
              </a:lnSpc>
            </a:pPr>
            <a:r>
              <a:rPr lang="en-US" sz="2750">
                <a:solidFill>
                  <a:srgbClr val="E2E6E9"/>
                </a:solidFill>
                <a:latin typeface="Times New Roman Bold"/>
              </a:rPr>
              <a:t>Learning from Limited Data</a:t>
            </a:r>
          </a:p>
        </p:txBody>
      </p:sp>
      <p:sp>
        <p:nvSpPr>
          <p:cNvPr id="12" name="TextBox 12"/>
          <p:cNvSpPr txBox="1"/>
          <p:nvPr/>
        </p:nvSpPr>
        <p:spPr>
          <a:xfrm>
            <a:off x="6713608" y="3323847"/>
            <a:ext cx="4225557" cy="2419010"/>
          </a:xfrm>
          <a:prstGeom prst="rect">
            <a:avLst/>
          </a:prstGeom>
        </p:spPr>
        <p:txBody>
          <a:bodyPr lIns="0" tIns="0" rIns="0" bIns="0" rtlCol="0" anchor="t">
            <a:spAutoFit/>
          </a:bodyPr>
          <a:lstStyle/>
          <a:p>
            <a:pPr algn="l">
              <a:lnSpc>
                <a:spcPts val="4727"/>
              </a:lnSpc>
            </a:pPr>
            <a:r>
              <a:rPr lang="en-US" sz="2954">
                <a:solidFill>
                  <a:srgbClr val="E2E6E9"/>
                </a:solidFill>
                <a:latin typeface="Times New Roman"/>
              </a:rPr>
              <a:t>Inductive bias helps models generalize to unseen data based on the assumptions they carry.</a:t>
            </a:r>
          </a:p>
        </p:txBody>
      </p:sp>
      <p:grpSp>
        <p:nvGrpSpPr>
          <p:cNvPr id="13" name="Group 13"/>
          <p:cNvGrpSpPr/>
          <p:nvPr/>
        </p:nvGrpSpPr>
        <p:grpSpPr>
          <a:xfrm>
            <a:off x="11548765" y="2416522"/>
            <a:ext cx="565397" cy="565397"/>
            <a:chOff x="0" y="0"/>
            <a:chExt cx="753863" cy="753863"/>
          </a:xfrm>
        </p:grpSpPr>
        <p:sp>
          <p:nvSpPr>
            <p:cNvPr id="14" name="Freeform 14"/>
            <p:cNvSpPr/>
            <p:nvPr/>
          </p:nvSpPr>
          <p:spPr>
            <a:xfrm>
              <a:off x="6350" y="6350"/>
              <a:ext cx="741172" cy="741172"/>
            </a:xfrm>
            <a:custGeom>
              <a:avLst/>
              <a:gdLst/>
              <a:ahLst/>
              <a:cxnLst/>
              <a:rect l="l" t="t" r="r" b="b"/>
              <a:pathLst>
                <a:path w="741172" h="741172">
                  <a:moveTo>
                    <a:pt x="0" y="148209"/>
                  </a:moveTo>
                  <a:cubicBezTo>
                    <a:pt x="0" y="66421"/>
                    <a:pt x="66421" y="0"/>
                    <a:pt x="148209" y="0"/>
                  </a:cubicBezTo>
                  <a:lnTo>
                    <a:pt x="592963" y="0"/>
                  </a:lnTo>
                  <a:cubicBezTo>
                    <a:pt x="674878" y="0"/>
                    <a:pt x="741172" y="66421"/>
                    <a:pt x="741172" y="148209"/>
                  </a:cubicBezTo>
                  <a:lnTo>
                    <a:pt x="741172" y="592963"/>
                  </a:lnTo>
                  <a:cubicBezTo>
                    <a:pt x="741172" y="674878"/>
                    <a:pt x="674751" y="741172"/>
                    <a:pt x="592963" y="741172"/>
                  </a:cubicBezTo>
                  <a:lnTo>
                    <a:pt x="148209" y="741172"/>
                  </a:lnTo>
                  <a:cubicBezTo>
                    <a:pt x="66421" y="741172"/>
                    <a:pt x="0" y="674751"/>
                    <a:pt x="0" y="592963"/>
                  </a:cubicBezTo>
                  <a:close/>
                </a:path>
              </a:pathLst>
            </a:custGeom>
            <a:solidFill>
              <a:srgbClr val="003180"/>
            </a:solidFill>
          </p:spPr>
        </p:sp>
        <p:sp>
          <p:nvSpPr>
            <p:cNvPr id="15" name="Freeform 15"/>
            <p:cNvSpPr/>
            <p:nvPr/>
          </p:nvSpPr>
          <p:spPr>
            <a:xfrm>
              <a:off x="0" y="0"/>
              <a:ext cx="753872" cy="753872"/>
            </a:xfrm>
            <a:custGeom>
              <a:avLst/>
              <a:gdLst/>
              <a:ahLst/>
              <a:cxnLst/>
              <a:rect l="l" t="t" r="r" b="b"/>
              <a:pathLst>
                <a:path w="753872" h="753872">
                  <a:moveTo>
                    <a:pt x="0" y="154559"/>
                  </a:moveTo>
                  <a:cubicBezTo>
                    <a:pt x="0" y="69215"/>
                    <a:pt x="69215" y="0"/>
                    <a:pt x="154559" y="0"/>
                  </a:cubicBezTo>
                  <a:lnTo>
                    <a:pt x="599313" y="0"/>
                  </a:lnTo>
                  <a:lnTo>
                    <a:pt x="599313" y="6350"/>
                  </a:lnTo>
                  <a:lnTo>
                    <a:pt x="599313" y="0"/>
                  </a:lnTo>
                  <a:cubicBezTo>
                    <a:pt x="684657" y="0"/>
                    <a:pt x="753872" y="69215"/>
                    <a:pt x="753872" y="154559"/>
                  </a:cubicBezTo>
                  <a:lnTo>
                    <a:pt x="747522" y="154559"/>
                  </a:lnTo>
                  <a:lnTo>
                    <a:pt x="753872" y="154559"/>
                  </a:lnTo>
                  <a:lnTo>
                    <a:pt x="753872" y="599313"/>
                  </a:lnTo>
                  <a:lnTo>
                    <a:pt x="747522" y="599313"/>
                  </a:lnTo>
                  <a:lnTo>
                    <a:pt x="753872" y="599313"/>
                  </a:lnTo>
                  <a:cubicBezTo>
                    <a:pt x="753872" y="684657"/>
                    <a:pt x="684657" y="753872"/>
                    <a:pt x="599313" y="753872"/>
                  </a:cubicBezTo>
                  <a:lnTo>
                    <a:pt x="599313" y="747522"/>
                  </a:lnTo>
                  <a:lnTo>
                    <a:pt x="599313" y="753872"/>
                  </a:lnTo>
                  <a:lnTo>
                    <a:pt x="154559" y="753872"/>
                  </a:lnTo>
                  <a:lnTo>
                    <a:pt x="154559" y="747522"/>
                  </a:lnTo>
                  <a:lnTo>
                    <a:pt x="154559" y="753872"/>
                  </a:lnTo>
                  <a:cubicBezTo>
                    <a:pt x="69215" y="753872"/>
                    <a:pt x="0" y="684657"/>
                    <a:pt x="0" y="599313"/>
                  </a:cubicBezTo>
                  <a:lnTo>
                    <a:pt x="0" y="154559"/>
                  </a:lnTo>
                  <a:lnTo>
                    <a:pt x="6350" y="154559"/>
                  </a:lnTo>
                  <a:lnTo>
                    <a:pt x="0" y="154559"/>
                  </a:lnTo>
                  <a:moveTo>
                    <a:pt x="12700" y="154559"/>
                  </a:moveTo>
                  <a:lnTo>
                    <a:pt x="12700" y="599313"/>
                  </a:lnTo>
                  <a:lnTo>
                    <a:pt x="6350" y="599313"/>
                  </a:lnTo>
                  <a:lnTo>
                    <a:pt x="12700" y="599313"/>
                  </a:lnTo>
                  <a:cubicBezTo>
                    <a:pt x="12700" y="677672"/>
                    <a:pt x="76200" y="741172"/>
                    <a:pt x="154559" y="741172"/>
                  </a:cubicBezTo>
                  <a:lnTo>
                    <a:pt x="599313" y="741172"/>
                  </a:lnTo>
                  <a:cubicBezTo>
                    <a:pt x="677672" y="741172"/>
                    <a:pt x="741172" y="677672"/>
                    <a:pt x="741172" y="599313"/>
                  </a:cubicBezTo>
                  <a:lnTo>
                    <a:pt x="741172" y="154559"/>
                  </a:lnTo>
                  <a:cubicBezTo>
                    <a:pt x="741172" y="76200"/>
                    <a:pt x="677672" y="12700"/>
                    <a:pt x="599313" y="12700"/>
                  </a:cubicBezTo>
                  <a:lnTo>
                    <a:pt x="154559" y="12700"/>
                  </a:lnTo>
                  <a:lnTo>
                    <a:pt x="154559" y="6350"/>
                  </a:lnTo>
                  <a:lnTo>
                    <a:pt x="154559" y="12700"/>
                  </a:lnTo>
                  <a:cubicBezTo>
                    <a:pt x="76200" y="12700"/>
                    <a:pt x="12700" y="76200"/>
                    <a:pt x="12700" y="154559"/>
                  </a:cubicBezTo>
                  <a:close/>
                </a:path>
              </a:pathLst>
            </a:custGeom>
            <a:solidFill>
              <a:srgbClr val="194A99"/>
            </a:solidFill>
          </p:spPr>
        </p:sp>
      </p:grpSp>
      <p:sp>
        <p:nvSpPr>
          <p:cNvPr id="16" name="TextBox 16"/>
          <p:cNvSpPr txBox="1"/>
          <p:nvPr/>
        </p:nvSpPr>
        <p:spPr>
          <a:xfrm>
            <a:off x="11811938" y="2466935"/>
            <a:ext cx="19526" cy="514985"/>
          </a:xfrm>
          <a:prstGeom prst="rect">
            <a:avLst/>
          </a:prstGeom>
        </p:spPr>
        <p:txBody>
          <a:bodyPr lIns="0" tIns="0" rIns="0" bIns="0" rtlCol="0" anchor="t">
            <a:spAutoFit/>
          </a:bodyPr>
          <a:lstStyle/>
          <a:p>
            <a:pPr algn="ctr">
              <a:lnSpc>
                <a:spcPts val="3647"/>
              </a:lnSpc>
            </a:pPr>
            <a:r>
              <a:rPr lang="en-US" sz="2918">
                <a:solidFill>
                  <a:srgbClr val="E2E6E9"/>
                </a:solidFill>
                <a:latin typeface="Times New Roman"/>
              </a:rPr>
              <a:t>2</a:t>
            </a:r>
          </a:p>
        </p:txBody>
      </p:sp>
      <p:sp>
        <p:nvSpPr>
          <p:cNvPr id="17" name="TextBox 17"/>
          <p:cNvSpPr txBox="1"/>
          <p:nvPr/>
        </p:nvSpPr>
        <p:spPr>
          <a:xfrm>
            <a:off x="12424810" y="2494357"/>
            <a:ext cx="2905750" cy="487563"/>
          </a:xfrm>
          <a:prstGeom prst="rect">
            <a:avLst/>
          </a:prstGeom>
        </p:spPr>
        <p:txBody>
          <a:bodyPr lIns="0" tIns="0" rIns="0" bIns="0" rtlCol="0" anchor="t">
            <a:spAutoFit/>
          </a:bodyPr>
          <a:lstStyle/>
          <a:p>
            <a:pPr algn="l">
              <a:lnSpc>
                <a:spcPts val="3414"/>
              </a:lnSpc>
            </a:pPr>
            <a:r>
              <a:rPr lang="en-US" sz="2732">
                <a:solidFill>
                  <a:srgbClr val="E2E6E9"/>
                </a:solidFill>
                <a:latin typeface="Times New Roman Bold"/>
              </a:rPr>
              <a:t>Guiding Learning</a:t>
            </a:r>
          </a:p>
        </p:txBody>
      </p:sp>
      <p:sp>
        <p:nvSpPr>
          <p:cNvPr id="18" name="TextBox 18"/>
          <p:cNvSpPr txBox="1"/>
          <p:nvPr/>
        </p:nvSpPr>
        <p:spPr>
          <a:xfrm>
            <a:off x="11974465" y="3068600"/>
            <a:ext cx="4624033" cy="2929505"/>
          </a:xfrm>
          <a:prstGeom prst="rect">
            <a:avLst/>
          </a:prstGeom>
        </p:spPr>
        <p:txBody>
          <a:bodyPr lIns="0" tIns="0" rIns="0" bIns="0" rtlCol="0" anchor="t">
            <a:spAutoFit/>
          </a:bodyPr>
          <a:lstStyle/>
          <a:p>
            <a:pPr algn="l">
              <a:lnSpc>
                <a:spcPts val="4629"/>
              </a:lnSpc>
            </a:pPr>
            <a:r>
              <a:rPr lang="en-US" sz="2893">
                <a:solidFill>
                  <a:srgbClr val="E2E6E9"/>
                </a:solidFill>
                <a:latin typeface="Times New Roman"/>
              </a:rPr>
              <a:t>Given a dataset, there can be countless hypotheses that fit the data. Inductive bias helps the algorithm choose one plausible hypothesis .</a:t>
            </a:r>
          </a:p>
        </p:txBody>
      </p:sp>
      <p:grpSp>
        <p:nvGrpSpPr>
          <p:cNvPr id="19" name="Group 19"/>
          <p:cNvGrpSpPr/>
          <p:nvPr/>
        </p:nvGrpSpPr>
        <p:grpSpPr>
          <a:xfrm>
            <a:off x="6148210" y="6257207"/>
            <a:ext cx="565397" cy="565397"/>
            <a:chOff x="0" y="0"/>
            <a:chExt cx="753863" cy="753863"/>
          </a:xfrm>
        </p:grpSpPr>
        <p:sp>
          <p:nvSpPr>
            <p:cNvPr id="20" name="Freeform 20"/>
            <p:cNvSpPr/>
            <p:nvPr/>
          </p:nvSpPr>
          <p:spPr>
            <a:xfrm>
              <a:off x="6350" y="6350"/>
              <a:ext cx="741172" cy="741172"/>
            </a:xfrm>
            <a:custGeom>
              <a:avLst/>
              <a:gdLst/>
              <a:ahLst/>
              <a:cxnLst/>
              <a:rect l="l" t="t" r="r" b="b"/>
              <a:pathLst>
                <a:path w="741172" h="741172">
                  <a:moveTo>
                    <a:pt x="0" y="148209"/>
                  </a:moveTo>
                  <a:cubicBezTo>
                    <a:pt x="0" y="66421"/>
                    <a:pt x="66421" y="0"/>
                    <a:pt x="148209" y="0"/>
                  </a:cubicBezTo>
                  <a:lnTo>
                    <a:pt x="592963" y="0"/>
                  </a:lnTo>
                  <a:cubicBezTo>
                    <a:pt x="674878" y="0"/>
                    <a:pt x="741172" y="66421"/>
                    <a:pt x="741172" y="148209"/>
                  </a:cubicBezTo>
                  <a:lnTo>
                    <a:pt x="741172" y="592963"/>
                  </a:lnTo>
                  <a:cubicBezTo>
                    <a:pt x="741172" y="674878"/>
                    <a:pt x="674751" y="741172"/>
                    <a:pt x="592963" y="741172"/>
                  </a:cubicBezTo>
                  <a:lnTo>
                    <a:pt x="148209" y="741172"/>
                  </a:lnTo>
                  <a:cubicBezTo>
                    <a:pt x="66421" y="741172"/>
                    <a:pt x="0" y="674751"/>
                    <a:pt x="0" y="592963"/>
                  </a:cubicBezTo>
                  <a:close/>
                </a:path>
              </a:pathLst>
            </a:custGeom>
            <a:solidFill>
              <a:srgbClr val="003180"/>
            </a:solidFill>
          </p:spPr>
        </p:sp>
        <p:sp>
          <p:nvSpPr>
            <p:cNvPr id="21" name="Freeform 21"/>
            <p:cNvSpPr/>
            <p:nvPr/>
          </p:nvSpPr>
          <p:spPr>
            <a:xfrm>
              <a:off x="0" y="0"/>
              <a:ext cx="753872" cy="753872"/>
            </a:xfrm>
            <a:custGeom>
              <a:avLst/>
              <a:gdLst/>
              <a:ahLst/>
              <a:cxnLst/>
              <a:rect l="l" t="t" r="r" b="b"/>
              <a:pathLst>
                <a:path w="753872" h="753872">
                  <a:moveTo>
                    <a:pt x="0" y="154559"/>
                  </a:moveTo>
                  <a:cubicBezTo>
                    <a:pt x="0" y="69215"/>
                    <a:pt x="69215" y="0"/>
                    <a:pt x="154559" y="0"/>
                  </a:cubicBezTo>
                  <a:lnTo>
                    <a:pt x="599313" y="0"/>
                  </a:lnTo>
                  <a:lnTo>
                    <a:pt x="599313" y="6350"/>
                  </a:lnTo>
                  <a:lnTo>
                    <a:pt x="599313" y="0"/>
                  </a:lnTo>
                  <a:cubicBezTo>
                    <a:pt x="684657" y="0"/>
                    <a:pt x="753872" y="69215"/>
                    <a:pt x="753872" y="154559"/>
                  </a:cubicBezTo>
                  <a:lnTo>
                    <a:pt x="747522" y="154559"/>
                  </a:lnTo>
                  <a:lnTo>
                    <a:pt x="753872" y="154559"/>
                  </a:lnTo>
                  <a:lnTo>
                    <a:pt x="753872" y="599313"/>
                  </a:lnTo>
                  <a:lnTo>
                    <a:pt x="747522" y="599313"/>
                  </a:lnTo>
                  <a:lnTo>
                    <a:pt x="753872" y="599313"/>
                  </a:lnTo>
                  <a:cubicBezTo>
                    <a:pt x="753872" y="684657"/>
                    <a:pt x="684657" y="753872"/>
                    <a:pt x="599313" y="753872"/>
                  </a:cubicBezTo>
                  <a:lnTo>
                    <a:pt x="599313" y="747522"/>
                  </a:lnTo>
                  <a:lnTo>
                    <a:pt x="599313" y="753872"/>
                  </a:lnTo>
                  <a:lnTo>
                    <a:pt x="154559" y="753872"/>
                  </a:lnTo>
                  <a:lnTo>
                    <a:pt x="154559" y="747522"/>
                  </a:lnTo>
                  <a:lnTo>
                    <a:pt x="154559" y="753872"/>
                  </a:lnTo>
                  <a:cubicBezTo>
                    <a:pt x="69215" y="753872"/>
                    <a:pt x="0" y="684657"/>
                    <a:pt x="0" y="599313"/>
                  </a:cubicBezTo>
                  <a:lnTo>
                    <a:pt x="0" y="154559"/>
                  </a:lnTo>
                  <a:lnTo>
                    <a:pt x="6350" y="154559"/>
                  </a:lnTo>
                  <a:lnTo>
                    <a:pt x="0" y="154559"/>
                  </a:lnTo>
                  <a:moveTo>
                    <a:pt x="12700" y="154559"/>
                  </a:moveTo>
                  <a:lnTo>
                    <a:pt x="12700" y="599313"/>
                  </a:lnTo>
                  <a:lnTo>
                    <a:pt x="6350" y="599313"/>
                  </a:lnTo>
                  <a:lnTo>
                    <a:pt x="12700" y="599313"/>
                  </a:lnTo>
                  <a:cubicBezTo>
                    <a:pt x="12700" y="677672"/>
                    <a:pt x="76200" y="741172"/>
                    <a:pt x="154559" y="741172"/>
                  </a:cubicBezTo>
                  <a:lnTo>
                    <a:pt x="599313" y="741172"/>
                  </a:lnTo>
                  <a:cubicBezTo>
                    <a:pt x="677672" y="741172"/>
                    <a:pt x="741172" y="677672"/>
                    <a:pt x="741172" y="599313"/>
                  </a:cubicBezTo>
                  <a:lnTo>
                    <a:pt x="741172" y="154559"/>
                  </a:lnTo>
                  <a:cubicBezTo>
                    <a:pt x="741172" y="76200"/>
                    <a:pt x="677672" y="12700"/>
                    <a:pt x="599313" y="12700"/>
                  </a:cubicBezTo>
                  <a:lnTo>
                    <a:pt x="154559" y="12700"/>
                  </a:lnTo>
                  <a:lnTo>
                    <a:pt x="154559" y="6350"/>
                  </a:lnTo>
                  <a:lnTo>
                    <a:pt x="154559" y="12700"/>
                  </a:lnTo>
                  <a:cubicBezTo>
                    <a:pt x="76200" y="12700"/>
                    <a:pt x="12700" y="76200"/>
                    <a:pt x="12700" y="154559"/>
                  </a:cubicBezTo>
                  <a:close/>
                </a:path>
              </a:pathLst>
            </a:custGeom>
            <a:solidFill>
              <a:srgbClr val="194A99"/>
            </a:solidFill>
          </p:spPr>
        </p:sp>
      </p:grpSp>
      <p:sp>
        <p:nvSpPr>
          <p:cNvPr id="22" name="TextBox 22"/>
          <p:cNvSpPr txBox="1"/>
          <p:nvPr/>
        </p:nvSpPr>
        <p:spPr>
          <a:xfrm>
            <a:off x="6343680" y="6307620"/>
            <a:ext cx="19526" cy="514985"/>
          </a:xfrm>
          <a:prstGeom prst="rect">
            <a:avLst/>
          </a:prstGeom>
        </p:spPr>
        <p:txBody>
          <a:bodyPr lIns="0" tIns="0" rIns="0" bIns="0" rtlCol="0" anchor="t">
            <a:spAutoFit/>
          </a:bodyPr>
          <a:lstStyle/>
          <a:p>
            <a:pPr algn="ctr">
              <a:lnSpc>
                <a:spcPts val="3647"/>
              </a:lnSpc>
            </a:pPr>
            <a:r>
              <a:rPr lang="en-US" sz="2918">
                <a:solidFill>
                  <a:srgbClr val="E2E6E9"/>
                </a:solidFill>
                <a:latin typeface="Times New Roman"/>
              </a:rPr>
              <a:t>3</a:t>
            </a:r>
          </a:p>
        </p:txBody>
      </p:sp>
      <p:sp>
        <p:nvSpPr>
          <p:cNvPr id="23" name="TextBox 23"/>
          <p:cNvSpPr txBox="1"/>
          <p:nvPr/>
        </p:nvSpPr>
        <p:spPr>
          <a:xfrm>
            <a:off x="6989475" y="7271921"/>
            <a:ext cx="2905750" cy="432308"/>
          </a:xfrm>
          <a:prstGeom prst="rect">
            <a:avLst/>
          </a:prstGeom>
        </p:spPr>
        <p:txBody>
          <a:bodyPr lIns="0" tIns="0" rIns="0" bIns="0" rtlCol="0" anchor="t">
            <a:spAutoFit/>
          </a:bodyPr>
          <a:lstStyle/>
          <a:p>
            <a:pPr algn="l">
              <a:lnSpc>
                <a:spcPts val="3040"/>
              </a:lnSpc>
            </a:pPr>
            <a:endParaRPr/>
          </a:p>
        </p:txBody>
      </p:sp>
      <p:sp>
        <p:nvSpPr>
          <p:cNvPr id="24" name="TextBox 24"/>
          <p:cNvSpPr txBox="1"/>
          <p:nvPr/>
        </p:nvSpPr>
        <p:spPr>
          <a:xfrm>
            <a:off x="6665431" y="6851180"/>
            <a:ext cx="10870671" cy="2930055"/>
          </a:xfrm>
          <a:prstGeom prst="rect">
            <a:avLst/>
          </a:prstGeom>
        </p:spPr>
        <p:txBody>
          <a:bodyPr lIns="0" tIns="0" rIns="0" bIns="0" rtlCol="0" anchor="t">
            <a:spAutoFit/>
          </a:bodyPr>
          <a:lstStyle/>
          <a:p>
            <a:pPr>
              <a:lnSpc>
                <a:spcPts val="4613"/>
              </a:lnSpc>
            </a:pPr>
            <a:r>
              <a:rPr lang="en-US" sz="2883">
                <a:solidFill>
                  <a:srgbClr val="E2E6E9"/>
                </a:solidFill>
                <a:latin typeface="Times New Roman"/>
              </a:rPr>
              <a:t>A model with no bias or assumptions might fit the training data perfectly, capturing every minute detail, including noise. This is known as overfitting.</a:t>
            </a:r>
          </a:p>
          <a:p>
            <a:pPr algn="l">
              <a:lnSpc>
                <a:spcPts val="4614"/>
              </a:lnSpc>
            </a:pPr>
            <a:r>
              <a:rPr lang="en-US" sz="2883">
                <a:solidFill>
                  <a:srgbClr val="E2E6E9"/>
                </a:solidFill>
                <a:latin typeface="Times New Roman"/>
              </a:rPr>
              <a:t>An inductive bias can prevent a model from overfitting by making it favor simpler hypotheses.</a:t>
            </a:r>
          </a:p>
        </p:txBody>
      </p:sp>
      <p:sp>
        <p:nvSpPr>
          <p:cNvPr id="25" name="TextBox 25"/>
          <p:cNvSpPr txBox="1"/>
          <p:nvPr/>
        </p:nvSpPr>
        <p:spPr>
          <a:xfrm>
            <a:off x="6430909" y="6354500"/>
            <a:ext cx="3949690" cy="869534"/>
          </a:xfrm>
          <a:prstGeom prst="rect">
            <a:avLst/>
          </a:prstGeom>
        </p:spPr>
        <p:txBody>
          <a:bodyPr lIns="0" tIns="0" rIns="0" bIns="0" rtlCol="0" anchor="t">
            <a:spAutoFit/>
          </a:bodyPr>
          <a:lstStyle/>
          <a:p>
            <a:pPr algn="ctr">
              <a:lnSpc>
                <a:spcPts val="3226"/>
              </a:lnSpc>
              <a:spcBef>
                <a:spcPct val="0"/>
              </a:spcBef>
            </a:pPr>
            <a:r>
              <a:rPr lang="en-US" sz="2582">
                <a:solidFill>
                  <a:srgbClr val="FFFFFF"/>
                </a:solidFill>
                <a:latin typeface="Times New Roman Bold"/>
              </a:rPr>
              <a:t>Preventing Overfitting</a:t>
            </a:r>
          </a:p>
          <a:p>
            <a:pPr algn="ctr">
              <a:lnSpc>
                <a:spcPts val="3226"/>
              </a:lnSpc>
              <a:spcBef>
                <a:spcPct val="0"/>
              </a:spcBef>
            </a:pPr>
            <a:r>
              <a:rPr lang="en-US" sz="2582">
                <a:solidFill>
                  <a:srgbClr val="FFFFFF"/>
                </a:solidFill>
                <a:latin typeface="Times New Roman Bold"/>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2079030"/>
            <a:ext cx="18288000" cy="8712456"/>
            <a:chOff x="0" y="0"/>
            <a:chExt cx="24384000" cy="11616608"/>
          </a:xfrm>
        </p:grpSpPr>
        <p:sp>
          <p:nvSpPr>
            <p:cNvPr id="4" name="Freeform 4"/>
            <p:cNvSpPr/>
            <p:nvPr/>
          </p:nvSpPr>
          <p:spPr>
            <a:xfrm>
              <a:off x="0" y="0"/>
              <a:ext cx="24384000" cy="11616608"/>
            </a:xfrm>
            <a:custGeom>
              <a:avLst/>
              <a:gdLst/>
              <a:ahLst/>
              <a:cxnLst/>
              <a:rect l="l" t="t" r="r" b="b"/>
              <a:pathLst>
                <a:path w="24384000" h="11616608">
                  <a:moveTo>
                    <a:pt x="0" y="0"/>
                  </a:moveTo>
                  <a:lnTo>
                    <a:pt x="24384000" y="0"/>
                  </a:lnTo>
                  <a:lnTo>
                    <a:pt x="24384000" y="11616608"/>
                  </a:lnTo>
                  <a:lnTo>
                    <a:pt x="0" y="11616608"/>
                  </a:lnTo>
                  <a:close/>
                </a:path>
              </a:pathLst>
            </a:custGeom>
            <a:solidFill>
              <a:srgbClr val="09151A">
                <a:alpha val="74902"/>
              </a:srgbClr>
            </a:solidFill>
          </p:spPr>
        </p:sp>
      </p:grpSp>
      <p:sp>
        <p:nvSpPr>
          <p:cNvPr id="5" name="TextBox 5"/>
          <p:cNvSpPr txBox="1"/>
          <p:nvPr/>
        </p:nvSpPr>
        <p:spPr>
          <a:xfrm>
            <a:off x="5226611" y="713653"/>
            <a:ext cx="8729025" cy="889127"/>
          </a:xfrm>
          <a:prstGeom prst="rect">
            <a:avLst/>
          </a:prstGeom>
        </p:spPr>
        <p:txBody>
          <a:bodyPr lIns="0" tIns="0" rIns="0" bIns="0" rtlCol="0" anchor="t">
            <a:spAutoFit/>
          </a:bodyPr>
          <a:lstStyle/>
          <a:p>
            <a:pPr algn="l">
              <a:lnSpc>
                <a:spcPts val="6834"/>
              </a:lnSpc>
            </a:pPr>
            <a:r>
              <a:rPr lang="en-US" sz="5467">
                <a:solidFill>
                  <a:srgbClr val="F5F0F0"/>
                </a:solidFill>
                <a:latin typeface="Arimo Bold"/>
              </a:rPr>
              <a:t>Types of Inductive Bias</a:t>
            </a:r>
          </a:p>
        </p:txBody>
      </p:sp>
      <p:sp>
        <p:nvSpPr>
          <p:cNvPr id="6" name="TextBox 6"/>
          <p:cNvSpPr txBox="1"/>
          <p:nvPr/>
        </p:nvSpPr>
        <p:spPr>
          <a:xfrm>
            <a:off x="1427834" y="2565319"/>
            <a:ext cx="3288982" cy="522344"/>
          </a:xfrm>
          <a:prstGeom prst="rect">
            <a:avLst/>
          </a:prstGeom>
        </p:spPr>
        <p:txBody>
          <a:bodyPr lIns="0" tIns="0" rIns="0" bIns="0" rtlCol="0" anchor="t">
            <a:spAutoFit/>
          </a:bodyPr>
          <a:lstStyle/>
          <a:p>
            <a:pPr algn="l">
              <a:lnSpc>
                <a:spcPts val="4042"/>
              </a:lnSpc>
            </a:pPr>
            <a:r>
              <a:rPr lang="en-US" sz="3233">
                <a:solidFill>
                  <a:srgbClr val="F5F0F0"/>
                </a:solidFill>
                <a:latin typeface="Arimo Bold"/>
              </a:rPr>
              <a:t>Structural Bias</a:t>
            </a:r>
          </a:p>
        </p:txBody>
      </p:sp>
      <p:sp>
        <p:nvSpPr>
          <p:cNvPr id="7" name="TextBox 7"/>
          <p:cNvSpPr txBox="1"/>
          <p:nvPr/>
        </p:nvSpPr>
        <p:spPr>
          <a:xfrm>
            <a:off x="1427834" y="3405119"/>
            <a:ext cx="4885893" cy="4323809"/>
          </a:xfrm>
          <a:prstGeom prst="rect">
            <a:avLst/>
          </a:prstGeom>
        </p:spPr>
        <p:txBody>
          <a:bodyPr lIns="0" tIns="0" rIns="0" bIns="0" rtlCol="0" anchor="t">
            <a:spAutoFit/>
          </a:bodyPr>
          <a:lstStyle/>
          <a:p>
            <a:pPr algn="l">
              <a:lnSpc>
                <a:spcPts val="5723"/>
              </a:lnSpc>
            </a:pPr>
            <a:r>
              <a:rPr lang="en-US" sz="3578">
                <a:solidFill>
                  <a:srgbClr val="E2E6E9"/>
                </a:solidFill>
                <a:latin typeface="Arimo"/>
              </a:rPr>
              <a:t>Structural bias refers to the assumptions about the underlying structure of the data, such as the presence of linearity, sparsity, or symmetry. </a:t>
            </a:r>
          </a:p>
        </p:txBody>
      </p:sp>
      <p:sp>
        <p:nvSpPr>
          <p:cNvPr id="8" name="TextBox 8"/>
          <p:cNvSpPr txBox="1"/>
          <p:nvPr/>
        </p:nvSpPr>
        <p:spPr>
          <a:xfrm>
            <a:off x="7946632" y="2565319"/>
            <a:ext cx="3288982" cy="522344"/>
          </a:xfrm>
          <a:prstGeom prst="rect">
            <a:avLst/>
          </a:prstGeom>
        </p:spPr>
        <p:txBody>
          <a:bodyPr lIns="0" tIns="0" rIns="0" bIns="0" rtlCol="0" anchor="t">
            <a:spAutoFit/>
          </a:bodyPr>
          <a:lstStyle/>
          <a:p>
            <a:pPr algn="l">
              <a:lnSpc>
                <a:spcPts val="4042"/>
              </a:lnSpc>
            </a:pPr>
            <a:r>
              <a:rPr lang="en-US" sz="3233">
                <a:solidFill>
                  <a:srgbClr val="F5F0F0"/>
                </a:solidFill>
                <a:latin typeface="Arimo Bold"/>
              </a:rPr>
              <a:t>Preference Bias</a:t>
            </a:r>
          </a:p>
        </p:txBody>
      </p:sp>
      <p:sp>
        <p:nvSpPr>
          <p:cNvPr id="9" name="TextBox 9"/>
          <p:cNvSpPr txBox="1"/>
          <p:nvPr/>
        </p:nvSpPr>
        <p:spPr>
          <a:xfrm>
            <a:off x="7946632" y="3280517"/>
            <a:ext cx="4084811" cy="4769636"/>
          </a:xfrm>
          <a:prstGeom prst="rect">
            <a:avLst/>
          </a:prstGeom>
        </p:spPr>
        <p:txBody>
          <a:bodyPr lIns="0" tIns="0" rIns="0" bIns="0" rtlCol="0" anchor="t">
            <a:spAutoFit/>
          </a:bodyPr>
          <a:lstStyle/>
          <a:p>
            <a:pPr algn="l">
              <a:lnSpc>
                <a:spcPts val="4720"/>
              </a:lnSpc>
            </a:pPr>
            <a:r>
              <a:rPr lang="en-US" sz="2951">
                <a:solidFill>
                  <a:srgbClr val="E2E6E9"/>
                </a:solidFill>
                <a:latin typeface="Arimo"/>
              </a:rPr>
              <a:t>It expresses a preference for some hypotheses over others. For example, in decision tree algorithms like ID3, the preference is for shorter trees over longer trees.</a:t>
            </a:r>
          </a:p>
        </p:txBody>
      </p:sp>
      <p:sp>
        <p:nvSpPr>
          <p:cNvPr id="10" name="TextBox 10"/>
          <p:cNvSpPr txBox="1"/>
          <p:nvPr/>
        </p:nvSpPr>
        <p:spPr>
          <a:xfrm>
            <a:off x="13445787" y="2312907"/>
            <a:ext cx="3942949" cy="1027169"/>
          </a:xfrm>
          <a:prstGeom prst="rect">
            <a:avLst/>
          </a:prstGeom>
        </p:spPr>
        <p:txBody>
          <a:bodyPr lIns="0" tIns="0" rIns="0" bIns="0" rtlCol="0" anchor="t">
            <a:spAutoFit/>
          </a:bodyPr>
          <a:lstStyle/>
          <a:p>
            <a:pPr algn="l">
              <a:lnSpc>
                <a:spcPts val="4042"/>
              </a:lnSpc>
            </a:pPr>
            <a:r>
              <a:rPr lang="en-US" sz="3233">
                <a:solidFill>
                  <a:srgbClr val="F5F0F0"/>
                </a:solidFill>
                <a:latin typeface="Arimo Bold"/>
              </a:rPr>
              <a:t>Representation Bias</a:t>
            </a:r>
          </a:p>
        </p:txBody>
      </p:sp>
      <p:sp>
        <p:nvSpPr>
          <p:cNvPr id="11" name="TextBox 11"/>
          <p:cNvSpPr txBox="1"/>
          <p:nvPr/>
        </p:nvSpPr>
        <p:spPr>
          <a:xfrm>
            <a:off x="13196465" y="3443219"/>
            <a:ext cx="4441593" cy="4606934"/>
          </a:xfrm>
          <a:prstGeom prst="rect">
            <a:avLst/>
          </a:prstGeom>
        </p:spPr>
        <p:txBody>
          <a:bodyPr lIns="0" tIns="0" rIns="0" bIns="0" rtlCol="0" anchor="t">
            <a:spAutoFit/>
          </a:bodyPr>
          <a:lstStyle/>
          <a:p>
            <a:pPr algn="l">
              <a:lnSpc>
                <a:spcPts val="4621"/>
              </a:lnSpc>
            </a:pPr>
            <a:r>
              <a:rPr lang="en-US" sz="2889">
                <a:solidFill>
                  <a:srgbClr val="E2E6E9"/>
                </a:solidFill>
                <a:latin typeface="Arimo"/>
              </a:rPr>
              <a:t>It restricts the set of hypotheses considered by the algorithm. For instance, a linear regression algorithm restricts its hypothesis to linear relationships between variables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Freeform 5"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6" name="Group 6"/>
          <p:cNvGrpSpPr/>
          <p:nvPr/>
        </p:nvGrpSpPr>
        <p:grpSpPr>
          <a:xfrm>
            <a:off x="0" y="0"/>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80000"/>
              </a:srgbClr>
            </a:solidFill>
          </p:spPr>
        </p:sp>
      </p:grpSp>
      <p:sp>
        <p:nvSpPr>
          <p:cNvPr id="8" name="TextBox 8"/>
          <p:cNvSpPr txBox="1"/>
          <p:nvPr/>
        </p:nvSpPr>
        <p:spPr>
          <a:xfrm>
            <a:off x="5571331" y="529955"/>
            <a:ext cx="10064234" cy="873665"/>
          </a:xfrm>
          <a:prstGeom prst="rect">
            <a:avLst/>
          </a:prstGeom>
        </p:spPr>
        <p:txBody>
          <a:bodyPr lIns="0" tIns="0" rIns="0" bIns="0" rtlCol="0" anchor="t">
            <a:spAutoFit/>
          </a:bodyPr>
          <a:lstStyle/>
          <a:p>
            <a:pPr algn="l">
              <a:lnSpc>
                <a:spcPts val="6151"/>
              </a:lnSpc>
            </a:pPr>
            <a:r>
              <a:rPr lang="en-US" sz="4921">
                <a:solidFill>
                  <a:srgbClr val="F5F0F0"/>
                </a:solidFill>
                <a:latin typeface="Times New Roman Bold"/>
              </a:rPr>
              <a:t>Examples of Inductive Bias</a:t>
            </a:r>
          </a:p>
        </p:txBody>
      </p:sp>
      <p:sp>
        <p:nvSpPr>
          <p:cNvPr id="9" name="Freeform 9" descr="preencoded.png"/>
          <p:cNvSpPr/>
          <p:nvPr/>
        </p:nvSpPr>
        <p:spPr>
          <a:xfrm>
            <a:off x="1332597" y="1873351"/>
            <a:ext cx="3598069" cy="999827"/>
          </a:xfrm>
          <a:custGeom>
            <a:avLst/>
            <a:gdLst/>
            <a:ahLst/>
            <a:cxnLst/>
            <a:rect l="l" t="t" r="r" b="b"/>
            <a:pathLst>
              <a:path w="3598069" h="999827">
                <a:moveTo>
                  <a:pt x="0" y="0"/>
                </a:moveTo>
                <a:lnTo>
                  <a:pt x="3598069" y="0"/>
                </a:lnTo>
                <a:lnTo>
                  <a:pt x="3598069" y="999828"/>
                </a:lnTo>
                <a:lnTo>
                  <a:pt x="0" y="999828"/>
                </a:lnTo>
                <a:lnTo>
                  <a:pt x="0" y="0"/>
                </a:lnTo>
                <a:close/>
              </a:path>
            </a:pathLst>
          </a:custGeom>
          <a:blipFill>
            <a:blip r:embed="rId4"/>
            <a:stretch>
              <a:fillRect l="-18" r="-18"/>
            </a:stretch>
          </a:blipFill>
        </p:spPr>
      </p:sp>
      <p:sp>
        <p:nvSpPr>
          <p:cNvPr id="10" name="TextBox 10"/>
          <p:cNvSpPr txBox="1"/>
          <p:nvPr/>
        </p:nvSpPr>
        <p:spPr>
          <a:xfrm>
            <a:off x="1490051" y="3107471"/>
            <a:ext cx="3868856" cy="531114"/>
          </a:xfrm>
          <a:prstGeom prst="rect">
            <a:avLst/>
          </a:prstGeom>
        </p:spPr>
        <p:txBody>
          <a:bodyPr lIns="0" tIns="0" rIns="0" bIns="0" rtlCol="0" anchor="t">
            <a:spAutoFit/>
          </a:bodyPr>
          <a:lstStyle/>
          <a:p>
            <a:pPr algn="l">
              <a:lnSpc>
                <a:spcPts val="4199"/>
              </a:lnSpc>
            </a:pPr>
            <a:r>
              <a:rPr lang="en-US" sz="3359">
                <a:solidFill>
                  <a:srgbClr val="E2E6E9"/>
                </a:solidFill>
                <a:latin typeface="Arimo Bold"/>
              </a:rPr>
              <a:t>Decision Trees</a:t>
            </a:r>
          </a:p>
        </p:txBody>
      </p:sp>
      <p:sp>
        <p:nvSpPr>
          <p:cNvPr id="11" name="TextBox 11"/>
          <p:cNvSpPr txBox="1"/>
          <p:nvPr/>
        </p:nvSpPr>
        <p:spPr>
          <a:xfrm>
            <a:off x="1673919" y="3698783"/>
            <a:ext cx="2897853" cy="4678440"/>
          </a:xfrm>
          <a:prstGeom prst="rect">
            <a:avLst/>
          </a:prstGeom>
        </p:spPr>
        <p:txBody>
          <a:bodyPr lIns="0" tIns="0" rIns="0" bIns="0" rtlCol="0" anchor="t">
            <a:spAutoFit/>
          </a:bodyPr>
          <a:lstStyle/>
          <a:p>
            <a:pPr algn="l">
              <a:lnSpc>
                <a:spcPts val="5355"/>
              </a:lnSpc>
            </a:pPr>
            <a:r>
              <a:rPr lang="en-US" sz="3348">
                <a:solidFill>
                  <a:srgbClr val="E2E6E9"/>
                </a:solidFill>
                <a:latin typeface="Arimo"/>
              </a:rPr>
              <a:t>A bias towards shorter trees and splits that categorize the data most distinctly at each level.</a:t>
            </a:r>
          </a:p>
        </p:txBody>
      </p:sp>
      <p:sp>
        <p:nvSpPr>
          <p:cNvPr id="12" name="Freeform 12" descr="preencoded.png"/>
          <p:cNvSpPr/>
          <p:nvPr/>
        </p:nvSpPr>
        <p:spPr>
          <a:xfrm>
            <a:off x="7005379" y="1876186"/>
            <a:ext cx="3598069" cy="1029942"/>
          </a:xfrm>
          <a:custGeom>
            <a:avLst/>
            <a:gdLst/>
            <a:ahLst/>
            <a:cxnLst/>
            <a:rect l="l" t="t" r="r" b="b"/>
            <a:pathLst>
              <a:path w="3598069" h="1029942">
                <a:moveTo>
                  <a:pt x="0" y="0"/>
                </a:moveTo>
                <a:lnTo>
                  <a:pt x="3598069" y="0"/>
                </a:lnTo>
                <a:lnTo>
                  <a:pt x="3598069" y="1029943"/>
                </a:lnTo>
                <a:lnTo>
                  <a:pt x="0" y="1029943"/>
                </a:lnTo>
                <a:lnTo>
                  <a:pt x="0" y="0"/>
                </a:lnTo>
                <a:close/>
              </a:path>
            </a:pathLst>
          </a:custGeom>
          <a:blipFill>
            <a:blip r:embed="rId5"/>
            <a:stretch>
              <a:fillRect l="-1524" r="-1524"/>
            </a:stretch>
          </a:blipFill>
        </p:spPr>
      </p:sp>
      <p:sp>
        <p:nvSpPr>
          <p:cNvPr id="13" name="TextBox 13"/>
          <p:cNvSpPr txBox="1"/>
          <p:nvPr/>
        </p:nvSpPr>
        <p:spPr>
          <a:xfrm>
            <a:off x="6912137" y="3171289"/>
            <a:ext cx="4463725" cy="531114"/>
          </a:xfrm>
          <a:prstGeom prst="rect">
            <a:avLst/>
          </a:prstGeom>
        </p:spPr>
        <p:txBody>
          <a:bodyPr lIns="0" tIns="0" rIns="0" bIns="0" rtlCol="0" anchor="t">
            <a:spAutoFit/>
          </a:bodyPr>
          <a:lstStyle/>
          <a:p>
            <a:pPr algn="l">
              <a:lnSpc>
                <a:spcPts val="4199"/>
              </a:lnSpc>
            </a:pPr>
            <a:r>
              <a:rPr lang="en-US" sz="3359">
                <a:solidFill>
                  <a:srgbClr val="E2E6E9"/>
                </a:solidFill>
                <a:latin typeface="Arimo Bold"/>
              </a:rPr>
              <a:t>k-Nearest Neighbors</a:t>
            </a:r>
          </a:p>
        </p:txBody>
      </p:sp>
      <p:sp>
        <p:nvSpPr>
          <p:cNvPr id="14" name="TextBox 14"/>
          <p:cNvSpPr txBox="1"/>
          <p:nvPr/>
        </p:nvSpPr>
        <p:spPr>
          <a:xfrm>
            <a:off x="7095834" y="3947692"/>
            <a:ext cx="3309059" cy="4217649"/>
          </a:xfrm>
          <a:prstGeom prst="rect">
            <a:avLst/>
          </a:prstGeom>
        </p:spPr>
        <p:txBody>
          <a:bodyPr lIns="0" tIns="0" rIns="0" bIns="0" rtlCol="0" anchor="t">
            <a:spAutoFit/>
          </a:bodyPr>
          <a:lstStyle/>
          <a:p>
            <a:pPr algn="l">
              <a:lnSpc>
                <a:spcPts val="4844"/>
              </a:lnSpc>
            </a:pPr>
            <a:r>
              <a:rPr lang="en-US" sz="3029">
                <a:solidFill>
                  <a:srgbClr val="E2E6E9"/>
                </a:solidFill>
                <a:latin typeface="Arimo"/>
              </a:rPr>
              <a:t>k-NN)-The algorithm assumes that instances that are close to each other in the feature space have similar outputs.</a:t>
            </a:r>
          </a:p>
        </p:txBody>
      </p:sp>
      <p:sp>
        <p:nvSpPr>
          <p:cNvPr id="15" name="Freeform 15" descr="preencoded.png"/>
          <p:cNvSpPr/>
          <p:nvPr/>
        </p:nvSpPr>
        <p:spPr>
          <a:xfrm>
            <a:off x="12678161" y="1876186"/>
            <a:ext cx="3598069" cy="999827"/>
          </a:xfrm>
          <a:custGeom>
            <a:avLst/>
            <a:gdLst/>
            <a:ahLst/>
            <a:cxnLst/>
            <a:rect l="l" t="t" r="r" b="b"/>
            <a:pathLst>
              <a:path w="3598069" h="999827">
                <a:moveTo>
                  <a:pt x="0" y="0"/>
                </a:moveTo>
                <a:lnTo>
                  <a:pt x="3598069" y="0"/>
                </a:lnTo>
                <a:lnTo>
                  <a:pt x="3598069" y="999828"/>
                </a:lnTo>
                <a:lnTo>
                  <a:pt x="0" y="999828"/>
                </a:lnTo>
                <a:lnTo>
                  <a:pt x="0" y="0"/>
                </a:lnTo>
                <a:close/>
              </a:path>
            </a:pathLst>
          </a:custGeom>
          <a:blipFill>
            <a:blip r:embed="rId6"/>
            <a:stretch>
              <a:fillRect l="-18" r="-18"/>
            </a:stretch>
          </a:blipFill>
        </p:spPr>
      </p:sp>
      <p:sp>
        <p:nvSpPr>
          <p:cNvPr id="16" name="TextBox 16"/>
          <p:cNvSpPr txBox="1"/>
          <p:nvPr/>
        </p:nvSpPr>
        <p:spPr>
          <a:xfrm>
            <a:off x="13083391" y="3171289"/>
            <a:ext cx="3492757" cy="531114"/>
          </a:xfrm>
          <a:prstGeom prst="rect">
            <a:avLst/>
          </a:prstGeom>
        </p:spPr>
        <p:txBody>
          <a:bodyPr lIns="0" tIns="0" rIns="0" bIns="0" rtlCol="0" anchor="t">
            <a:spAutoFit/>
          </a:bodyPr>
          <a:lstStyle/>
          <a:p>
            <a:pPr algn="l">
              <a:lnSpc>
                <a:spcPts val="4199"/>
              </a:lnSpc>
            </a:pPr>
            <a:r>
              <a:rPr lang="en-US" sz="3359">
                <a:solidFill>
                  <a:srgbClr val="E2E6E9"/>
                </a:solidFill>
                <a:latin typeface="Arimo Bold"/>
              </a:rPr>
              <a:t>Neural Networks</a:t>
            </a:r>
          </a:p>
        </p:txBody>
      </p:sp>
      <p:sp>
        <p:nvSpPr>
          <p:cNvPr id="17" name="TextBox 17"/>
          <p:cNvSpPr txBox="1"/>
          <p:nvPr/>
        </p:nvSpPr>
        <p:spPr>
          <a:xfrm>
            <a:off x="12911385" y="3898027"/>
            <a:ext cx="2915424" cy="4479197"/>
          </a:xfrm>
          <a:prstGeom prst="rect">
            <a:avLst/>
          </a:prstGeom>
        </p:spPr>
        <p:txBody>
          <a:bodyPr lIns="0" tIns="0" rIns="0" bIns="0" rtlCol="0" anchor="t">
            <a:spAutoFit/>
          </a:bodyPr>
          <a:lstStyle/>
          <a:p>
            <a:pPr algn="l">
              <a:lnSpc>
                <a:spcPts val="4428"/>
              </a:lnSpc>
            </a:pPr>
            <a:r>
              <a:rPr lang="en-US" sz="2768">
                <a:solidFill>
                  <a:srgbClr val="E2E6E9"/>
                </a:solidFill>
                <a:latin typeface="Arimo"/>
              </a:rPr>
              <a:t>They have a bias towards smooth functions. The architecture itself (number of layers, number of neurons) can also impose bias.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610100" cy="10287000"/>
            <a:chOff x="0" y="0"/>
            <a:chExt cx="1214183" cy="2709333"/>
          </a:xfrm>
        </p:grpSpPr>
        <p:sp>
          <p:nvSpPr>
            <p:cNvPr id="3" name="Freeform 3"/>
            <p:cNvSpPr/>
            <p:nvPr/>
          </p:nvSpPr>
          <p:spPr>
            <a:xfrm>
              <a:off x="0" y="0"/>
              <a:ext cx="1214183" cy="2709333"/>
            </a:xfrm>
            <a:custGeom>
              <a:avLst/>
              <a:gdLst/>
              <a:ahLst/>
              <a:cxnLst/>
              <a:rect l="l" t="t" r="r" b="b"/>
              <a:pathLst>
                <a:path w="1214183" h="2709333">
                  <a:moveTo>
                    <a:pt x="0" y="0"/>
                  </a:moveTo>
                  <a:lnTo>
                    <a:pt x="1214183" y="0"/>
                  </a:lnTo>
                  <a:lnTo>
                    <a:pt x="1214183" y="2709333"/>
                  </a:lnTo>
                  <a:lnTo>
                    <a:pt x="0" y="2709333"/>
                  </a:lnTo>
                  <a:close/>
                </a:path>
              </a:pathLst>
            </a:custGeom>
            <a:solidFill>
              <a:srgbClr val="000000"/>
            </a:solidFill>
          </p:spPr>
        </p:sp>
        <p:sp>
          <p:nvSpPr>
            <p:cNvPr id="4" name="TextBox 4"/>
            <p:cNvSpPr txBox="1"/>
            <p:nvPr/>
          </p:nvSpPr>
          <p:spPr>
            <a:xfrm>
              <a:off x="0" y="-57150"/>
              <a:ext cx="1214183" cy="2766483"/>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a:off x="16751300" y="0"/>
            <a:ext cx="1619250" cy="1689100"/>
            <a:chOff x="0" y="0"/>
            <a:chExt cx="426469" cy="444866"/>
          </a:xfrm>
        </p:grpSpPr>
        <p:sp>
          <p:nvSpPr>
            <p:cNvPr id="6" name="Freeform 6"/>
            <p:cNvSpPr/>
            <p:nvPr/>
          </p:nvSpPr>
          <p:spPr>
            <a:xfrm>
              <a:off x="0" y="0"/>
              <a:ext cx="426469" cy="444866"/>
            </a:xfrm>
            <a:custGeom>
              <a:avLst/>
              <a:gdLst/>
              <a:ahLst/>
              <a:cxnLst/>
              <a:rect l="l" t="t" r="r" b="b"/>
              <a:pathLst>
                <a:path w="426469" h="444866">
                  <a:moveTo>
                    <a:pt x="0" y="0"/>
                  </a:moveTo>
                  <a:lnTo>
                    <a:pt x="426469" y="0"/>
                  </a:lnTo>
                  <a:lnTo>
                    <a:pt x="426469" y="444866"/>
                  </a:lnTo>
                  <a:lnTo>
                    <a:pt x="0" y="444866"/>
                  </a:lnTo>
                  <a:close/>
                </a:path>
              </a:pathLst>
            </a:custGeom>
            <a:solidFill>
              <a:srgbClr val="000000"/>
            </a:solidFill>
          </p:spPr>
        </p:sp>
        <p:sp>
          <p:nvSpPr>
            <p:cNvPr id="7" name="TextBox 7"/>
            <p:cNvSpPr txBox="1"/>
            <p:nvPr/>
          </p:nvSpPr>
          <p:spPr>
            <a:xfrm>
              <a:off x="0" y="-57150"/>
              <a:ext cx="426469" cy="502016"/>
            </a:xfrm>
            <a:prstGeom prst="rect">
              <a:avLst/>
            </a:prstGeom>
          </p:spPr>
          <p:txBody>
            <a:bodyPr lIns="50800" tIns="50800" rIns="50800" bIns="50800" rtlCol="0" anchor="ctr"/>
            <a:lstStyle/>
            <a:p>
              <a:pPr algn="ctr">
                <a:lnSpc>
                  <a:spcPts val="3150"/>
                </a:lnSpc>
              </a:pPr>
              <a:endParaRPr/>
            </a:p>
          </p:txBody>
        </p:sp>
      </p:grpSp>
      <p:sp>
        <p:nvSpPr>
          <p:cNvPr id="8" name="Freeform 8"/>
          <p:cNvSpPr/>
          <p:nvPr/>
        </p:nvSpPr>
        <p:spPr>
          <a:xfrm>
            <a:off x="-345467" y="-171375"/>
            <a:ext cx="19595792" cy="10975240"/>
          </a:xfrm>
          <a:custGeom>
            <a:avLst/>
            <a:gdLst/>
            <a:ahLst/>
            <a:cxnLst/>
            <a:rect l="l" t="t" r="r" b="b"/>
            <a:pathLst>
              <a:path w="19595792" h="10975240">
                <a:moveTo>
                  <a:pt x="0" y="0"/>
                </a:moveTo>
                <a:lnTo>
                  <a:pt x="19595792" y="0"/>
                </a:lnTo>
                <a:lnTo>
                  <a:pt x="19595792" y="10975240"/>
                </a:lnTo>
                <a:lnTo>
                  <a:pt x="0" y="10975240"/>
                </a:lnTo>
                <a:lnTo>
                  <a:pt x="0" y="0"/>
                </a:lnTo>
                <a:close/>
              </a:path>
            </a:pathLst>
          </a:custGeom>
          <a:blipFill>
            <a:blip r:embed="rId2"/>
            <a:stretch>
              <a:fillRect/>
            </a:stretch>
          </a:blipFill>
        </p:spPr>
      </p:sp>
      <p:sp>
        <p:nvSpPr>
          <p:cNvPr id="9" name="Freeform 9"/>
          <p:cNvSpPr/>
          <p:nvPr/>
        </p:nvSpPr>
        <p:spPr>
          <a:xfrm>
            <a:off x="99144" y="0"/>
            <a:ext cx="18089712" cy="11162081"/>
          </a:xfrm>
          <a:custGeom>
            <a:avLst/>
            <a:gdLst/>
            <a:ahLst/>
            <a:cxnLst/>
            <a:rect l="l" t="t" r="r" b="b"/>
            <a:pathLst>
              <a:path w="18089712" h="11162081">
                <a:moveTo>
                  <a:pt x="0" y="0"/>
                </a:moveTo>
                <a:lnTo>
                  <a:pt x="18089712" y="0"/>
                </a:lnTo>
                <a:lnTo>
                  <a:pt x="18089712" y="11162081"/>
                </a:lnTo>
                <a:lnTo>
                  <a:pt x="0" y="11162081"/>
                </a:lnTo>
                <a:lnTo>
                  <a:pt x="0" y="0"/>
                </a:lnTo>
                <a:close/>
              </a:path>
            </a:pathLst>
          </a:custGeom>
          <a:blipFill>
            <a:blip r:embed="rId3"/>
            <a:stretch>
              <a:fillRect t="-4745" b="-3210"/>
            </a:stretch>
          </a:blipFill>
        </p:spPr>
      </p:sp>
      <p:sp>
        <p:nvSpPr>
          <p:cNvPr id="10" name="TextBox 10"/>
          <p:cNvSpPr txBox="1"/>
          <p:nvPr/>
        </p:nvSpPr>
        <p:spPr>
          <a:xfrm>
            <a:off x="4610100" y="4095677"/>
            <a:ext cx="9703533" cy="1838471"/>
          </a:xfrm>
          <a:prstGeom prst="rect">
            <a:avLst/>
          </a:prstGeom>
        </p:spPr>
        <p:txBody>
          <a:bodyPr lIns="0" tIns="0" rIns="0" bIns="0" rtlCol="0" anchor="t">
            <a:spAutoFit/>
          </a:bodyPr>
          <a:lstStyle/>
          <a:p>
            <a:pPr algn="ctr">
              <a:lnSpc>
                <a:spcPts val="13003"/>
              </a:lnSpc>
              <a:spcBef>
                <a:spcPct val="0"/>
              </a:spcBef>
            </a:pPr>
            <a:r>
              <a:rPr lang="en-US" sz="10400">
                <a:solidFill>
                  <a:srgbClr val="FFFFFF"/>
                </a:solidFill>
                <a:latin typeface="Times New Roman Bold"/>
              </a:rPr>
              <a:t>THANK YOU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c:title>
  <cp:lastModifiedBy>sivabalan G</cp:lastModifiedBy>
  <cp:revision>2</cp:revision>
  <dcterms:created xsi:type="dcterms:W3CDTF">2006-08-16T00:00:00Z</dcterms:created>
  <dcterms:modified xsi:type="dcterms:W3CDTF">2024-04-17T03:25:33Z</dcterms:modified>
  <dc:identifier>DAGCZmlskmk</dc:identifier>
</cp:coreProperties>
</file>